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3" r:id="rId9"/>
    <p:sldId id="259" r:id="rId10"/>
    <p:sldId id="260" r:id="rId11"/>
    <p:sldId id="261" r:id="rId12"/>
    <p:sldId id="262" r:id="rId13"/>
    <p:sldId id="263" r:id="rId14"/>
    <p:sldId id="286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64" r:id="rId27"/>
    <p:sldId id="265" r:id="rId28"/>
    <p:sldId id="266" r:id="rId29"/>
    <p:sldId id="267" r:id="rId30"/>
    <p:sldId id="26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FF5C6-5874-4ACF-8E0E-4768937194AA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F43FA-D7EA-45C8-816C-DA0ED16F19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CF91C-91D3-450A-92F4-511355DC3CC6}" type="datetimeFigureOut">
              <a:rPr lang="en-US" smtClean="0"/>
              <a:pPr/>
              <a:t>11/24/2021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373D-F14C-4D5B-A2FB-2D3526E9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dbms-second-normal-form" TargetMode="External"/><Relationship Id="rId2" Type="http://schemas.openxmlformats.org/officeDocument/2006/relationships/hyperlink" Target="https://www.javatpoint.com/dbms-first-normal-for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javatpoint.com/dbms-fifth-normal-form" TargetMode="External"/><Relationship Id="rId5" Type="http://schemas.openxmlformats.org/officeDocument/2006/relationships/hyperlink" Target="https://www.javatpoint.com/dbms-forth-normal-form" TargetMode="External"/><Relationship Id="rId4" Type="http://schemas.openxmlformats.org/officeDocument/2006/relationships/hyperlink" Target="https://www.javatpoint.com/dbms-third-normal-for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FUNCTIONAL DEPENDENCY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Augmentation Rule (IR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The augmentation is also called as a partial dependency. In augmentation, if X determines Y, then XZ determines YZ for any Z.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371600"/>
            <a:ext cx="2796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If X    →  Y then XZ   →   YZ   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828800"/>
            <a:ext cx="4086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 R(ABCD),  </a:t>
            </a:r>
            <a:r>
              <a:rPr lang="en-US" b="1" dirty="0"/>
              <a:t>if</a:t>
            </a:r>
            <a:r>
              <a:rPr lang="en-US" dirty="0"/>
              <a:t> A   →   B then AC  →   BC 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2438400"/>
            <a:ext cx="8610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3. Transitive Rule (IR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r>
              <a:rPr lang="en-US" dirty="0"/>
              <a:t>In the transitive rule, if X determines Y and Y determine Z, then X must also determine Z.</a:t>
            </a:r>
          </a:p>
          <a:p>
            <a:r>
              <a:rPr lang="en-US" dirty="0"/>
              <a:t>If X   →   Y and Y  →  Z then X  →   Z    </a:t>
            </a:r>
          </a:p>
          <a:p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Union Rule (IR</a:t>
            </a:r>
            <a:r>
              <a:rPr lang="en-US" baseline="-25000" dirty="0"/>
              <a:t>4</a:t>
            </a:r>
            <a:r>
              <a:rPr lang="en-US" dirty="0"/>
              <a:t>)</a:t>
            </a:r>
          </a:p>
          <a:p>
            <a:r>
              <a:rPr lang="en-US" dirty="0"/>
              <a:t>Union rule says, if X determines Y and X determines Z, then X must also determine Y and Z.</a:t>
            </a:r>
          </a:p>
          <a:p>
            <a:r>
              <a:rPr lang="en-US" dirty="0"/>
              <a:t>If X    →  Y and X   →  Z then X  →    YZ     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4419600"/>
            <a:ext cx="6477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Proof:</a:t>
            </a:r>
            <a:endParaRPr lang="en-US" dirty="0"/>
          </a:p>
          <a:p>
            <a:r>
              <a:rPr lang="en-US" dirty="0"/>
              <a:t>1. X → Y (given)</a:t>
            </a:r>
            <a:br>
              <a:rPr lang="en-US" dirty="0"/>
            </a:br>
            <a:r>
              <a:rPr lang="en-US" dirty="0"/>
              <a:t>2. X → Z (given)</a:t>
            </a:r>
            <a:br>
              <a:rPr lang="en-US" dirty="0"/>
            </a:br>
            <a:r>
              <a:rPr lang="en-US" dirty="0"/>
              <a:t>3. X → XY (using IR</a:t>
            </a:r>
            <a:r>
              <a:rPr lang="en-US" baseline="-25000" dirty="0"/>
              <a:t>2</a:t>
            </a:r>
            <a:r>
              <a:rPr lang="en-US" dirty="0"/>
              <a:t> on 1 by augmentation with X. Where XX = X)</a:t>
            </a:r>
            <a:br>
              <a:rPr lang="en-US" dirty="0"/>
            </a:br>
            <a:r>
              <a:rPr lang="en-US" dirty="0"/>
              <a:t>4. XY → YZ (using IR</a:t>
            </a:r>
            <a:r>
              <a:rPr lang="en-US" baseline="-25000" dirty="0"/>
              <a:t>2</a:t>
            </a:r>
            <a:r>
              <a:rPr lang="en-US" dirty="0"/>
              <a:t> on 2 by augmentation with Y)</a:t>
            </a:r>
            <a:br>
              <a:rPr lang="en-US" dirty="0"/>
            </a:br>
            <a:r>
              <a:rPr lang="en-US" dirty="0"/>
              <a:t>5. X → YZ (using IR</a:t>
            </a:r>
            <a:r>
              <a:rPr lang="en-US" baseline="-25000" dirty="0"/>
              <a:t>3</a:t>
            </a:r>
            <a:r>
              <a:rPr lang="en-US" dirty="0"/>
              <a:t> on 3 and 4)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64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5. Decomposition Rule (IR</a:t>
            </a:r>
            <a:r>
              <a:rPr lang="en-US" baseline="-25000" dirty="0"/>
              <a:t>5</a:t>
            </a:r>
            <a:r>
              <a:rPr lang="en-US" dirty="0"/>
              <a:t>)</a:t>
            </a:r>
          </a:p>
          <a:p>
            <a:r>
              <a:rPr lang="en-US" dirty="0"/>
              <a:t>Decomposition rule is also known as project rule. It is the reverse of union rule.</a:t>
            </a:r>
          </a:p>
          <a:p>
            <a:r>
              <a:rPr lang="en-US" dirty="0"/>
              <a:t>This Rule says, if X determines Y and Z, then X determines Y and X determines Z separately.</a:t>
            </a:r>
          </a:p>
          <a:p>
            <a:r>
              <a:rPr lang="en-US" dirty="0"/>
              <a:t>If X   →   YZ then X   →   Y and X  →    Z   </a:t>
            </a:r>
          </a:p>
          <a:p>
            <a:r>
              <a:rPr lang="en-US" b="1" dirty="0"/>
              <a:t>Proof:</a:t>
            </a:r>
            <a:endParaRPr lang="en-US" dirty="0"/>
          </a:p>
          <a:p>
            <a:r>
              <a:rPr lang="en-US" dirty="0"/>
              <a:t>1. X → YZ (given)</a:t>
            </a:r>
            <a:br>
              <a:rPr lang="en-US" dirty="0"/>
            </a:br>
            <a:r>
              <a:rPr lang="en-US" dirty="0"/>
              <a:t>2. YZ → Y (using IR</a:t>
            </a:r>
            <a:r>
              <a:rPr lang="en-US" baseline="-25000" dirty="0"/>
              <a:t>1</a:t>
            </a:r>
            <a:r>
              <a:rPr lang="en-US" dirty="0"/>
              <a:t> Rule)</a:t>
            </a:r>
            <a:br>
              <a:rPr lang="en-US" dirty="0"/>
            </a:br>
            <a:r>
              <a:rPr lang="en-US" dirty="0"/>
              <a:t>3. X → Y (using IR</a:t>
            </a:r>
            <a:r>
              <a:rPr lang="en-US" baseline="-25000" dirty="0"/>
              <a:t>3</a:t>
            </a:r>
            <a:r>
              <a:rPr lang="en-US" dirty="0"/>
              <a:t> on 1 and 2)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32004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6. Pseudo transitive Rule (IR</a:t>
            </a:r>
            <a:r>
              <a:rPr lang="en-US" baseline="-25000" dirty="0"/>
              <a:t>6</a:t>
            </a:r>
            <a:r>
              <a:rPr lang="en-US" dirty="0"/>
              <a:t>)</a:t>
            </a:r>
          </a:p>
          <a:p>
            <a:r>
              <a:rPr lang="en-US" dirty="0"/>
              <a:t>In Pseudo transitive Rule, if X determines Y and YZ determines W, then XZ determines W.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4038600"/>
            <a:ext cx="5791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If X   →   Y and YZ   →   W then XZ   →   W   </a:t>
            </a:r>
          </a:p>
          <a:p>
            <a:r>
              <a:rPr lang="en-US" b="1" dirty="0"/>
              <a:t>Proof:</a:t>
            </a:r>
            <a:endParaRPr lang="en-US" dirty="0"/>
          </a:p>
          <a:p>
            <a:r>
              <a:rPr lang="en-US" dirty="0"/>
              <a:t>1. X → Y (given)</a:t>
            </a:r>
            <a:br>
              <a:rPr lang="en-US" dirty="0"/>
            </a:br>
            <a:r>
              <a:rPr lang="en-US" dirty="0"/>
              <a:t>2. WY → Z (given)</a:t>
            </a:r>
            <a:br>
              <a:rPr lang="en-US" dirty="0"/>
            </a:br>
            <a:r>
              <a:rPr lang="en-US" dirty="0"/>
              <a:t>3. WX → WY (using IR</a:t>
            </a:r>
            <a:r>
              <a:rPr lang="en-US" baseline="-25000" dirty="0"/>
              <a:t>2</a:t>
            </a:r>
            <a:r>
              <a:rPr lang="en-US" dirty="0"/>
              <a:t> on 1 by augmenting with W)</a:t>
            </a:r>
            <a:br>
              <a:rPr lang="en-US" dirty="0"/>
            </a:br>
            <a:r>
              <a:rPr lang="en-US" dirty="0"/>
              <a:t>4. WX → Z (using IR</a:t>
            </a:r>
            <a:r>
              <a:rPr lang="en-US" baseline="-25000" dirty="0"/>
              <a:t>3</a:t>
            </a:r>
            <a:r>
              <a:rPr lang="en-US" dirty="0"/>
              <a:t> on 3 and 2)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5344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Normalization</a:t>
            </a:r>
          </a:p>
          <a:p>
            <a:r>
              <a:rPr lang="en-US" dirty="0"/>
              <a:t>Normalization is the process of organizing the data in the database.</a:t>
            </a:r>
          </a:p>
          <a:p>
            <a:r>
              <a:rPr lang="en-US" dirty="0"/>
              <a:t>Normalization is used to minimize the redundancy from a relation or set of relations. It is also used to eliminate the undesirable characteristics like </a:t>
            </a:r>
            <a:r>
              <a:rPr lang="en-US" b="1" dirty="0"/>
              <a:t>Insertion, Update and Deletion Anomalies.</a:t>
            </a:r>
          </a:p>
          <a:p>
            <a:r>
              <a:rPr lang="en-US" dirty="0"/>
              <a:t>Normalization divides the larger table into the smaller table and links them using relationship.</a:t>
            </a:r>
          </a:p>
          <a:p>
            <a:r>
              <a:rPr lang="en-US" dirty="0"/>
              <a:t>The normal form is used to reduce redundancy from the database table.</a:t>
            </a:r>
          </a:p>
          <a:p>
            <a:endParaRPr lang="en-US" sz="2000" dirty="0" smtClean="0"/>
          </a:p>
          <a:p>
            <a:r>
              <a:rPr lang="en-US" sz="2000" dirty="0" smtClean="0"/>
              <a:t>Types </a:t>
            </a:r>
            <a:r>
              <a:rPr lang="en-US" sz="2000" dirty="0"/>
              <a:t>of Normal Forms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1256422"/>
            <a:ext cx="915635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16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BMS Normaliz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962400"/>
            <a:ext cx="5038725" cy="268605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3048000"/>
            <a:ext cx="40802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the four types of normal forms: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828800"/>
          <a:ext cx="7391401" cy="3718405"/>
        </p:xfrm>
        <a:graphic>
          <a:graphicData uri="http://schemas.openxmlformats.org/drawingml/2006/table">
            <a:tbl>
              <a:tblPr/>
              <a:tblGrid>
                <a:gridCol w="2494598"/>
                <a:gridCol w="4896803"/>
              </a:tblGrid>
              <a:tr h="34458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Normal Form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B0B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B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B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Description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B0B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B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B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50539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u="none" strike="noStrike">
                          <a:solidFill>
                            <a:srgbClr val="008000"/>
                          </a:solidFill>
                          <a:latin typeface="inter-regular"/>
                          <a:hlinkClick r:id="rId2"/>
                        </a:rPr>
                        <a:t>1NF</a:t>
                      </a:r>
                      <a:endParaRPr lang="en-US" sz="14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A relation is in 1NF if it contains an atomic value.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890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u="none" strike="noStrike">
                          <a:solidFill>
                            <a:srgbClr val="008000"/>
                          </a:solidFill>
                          <a:latin typeface="inter-regular"/>
                          <a:hlinkClick r:id="rId3"/>
                        </a:rPr>
                        <a:t>2NF</a:t>
                      </a:r>
                      <a:endParaRPr lang="en-US" sz="14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A relation will be in 2NF if it is in 1NF and all non-key attributes are fully functional dependent on the primary key.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50539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u="none" strike="noStrike">
                          <a:solidFill>
                            <a:srgbClr val="008000"/>
                          </a:solidFill>
                          <a:latin typeface="inter-regular"/>
                          <a:hlinkClick r:id="rId4"/>
                        </a:rPr>
                        <a:t>3NF</a:t>
                      </a:r>
                      <a:endParaRPr lang="en-US" sz="14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A relation will be in 3NF if it is in 2NF and no transition dependency exists.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215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u="none" strike="noStrike">
                          <a:solidFill>
                            <a:srgbClr val="008000"/>
                          </a:solidFill>
                          <a:latin typeface="inter-regular"/>
                          <a:hlinkClick r:id="rId5"/>
                        </a:rPr>
                        <a:t>4NF</a:t>
                      </a:r>
                      <a:endParaRPr lang="en-US" sz="14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A relation will be in 4NF if it is in Boyce Codd normal form and has no multi-valued dependency.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71215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u="none" strike="noStrike">
                          <a:solidFill>
                            <a:srgbClr val="008000"/>
                          </a:solidFill>
                          <a:latin typeface="inter-regular"/>
                          <a:hlinkClick r:id="rId6"/>
                        </a:rPr>
                        <a:t>5NF</a:t>
                      </a:r>
                      <a:endParaRPr lang="en-US" sz="1400">
                        <a:solidFill>
                          <a:srgbClr val="333333"/>
                        </a:solidFill>
                        <a:latin typeface="inter-regular"/>
                      </a:endParaRP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A relation is in 5NF if it is in 4NF and not contains any join dependency and joining should be lossless.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First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2C93A-386E-40D5-8FC7-0B4EE304F72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41" name="Text Box 82"/>
          <p:cNvSpPr txBox="1">
            <a:spLocks noChangeArrowheads="1"/>
          </p:cNvSpPr>
          <p:nvPr/>
        </p:nvSpPr>
        <p:spPr bwMode="auto">
          <a:xfrm>
            <a:off x="795338" y="1600200"/>
            <a:ext cx="7391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</a:pPr>
            <a:r>
              <a:rPr lang="en-CA" b="1">
                <a:latin typeface="Arial" pitchFamily="34" charset="0"/>
              </a:rPr>
              <a:t>First Normal Form</a:t>
            </a:r>
          </a:p>
          <a:p>
            <a:pPr eaLnBrk="0" hangingPunct="0"/>
            <a:r>
              <a:rPr lang="en-CA">
                <a:latin typeface="Arial" pitchFamily="34" charset="0"/>
              </a:rPr>
              <a:t>We say a relation is in </a:t>
            </a:r>
            <a:r>
              <a:rPr lang="en-CA" b="1">
                <a:latin typeface="Arial" pitchFamily="34" charset="0"/>
              </a:rPr>
              <a:t>1NF</a:t>
            </a:r>
            <a:r>
              <a:rPr lang="en-CA">
                <a:latin typeface="Arial" pitchFamily="34" charset="0"/>
              </a:rPr>
              <a:t> if all values stored in the relation are single-valued and atomic. </a:t>
            </a:r>
          </a:p>
          <a:p>
            <a:pPr eaLnBrk="0" hangingPunct="0"/>
            <a:endParaRPr lang="en-US">
              <a:latin typeface="Arial" pitchFamily="34" charset="0"/>
            </a:endParaRPr>
          </a:p>
          <a:p>
            <a:pPr eaLnBrk="0" hangingPunct="0"/>
            <a:endParaRPr lang="en-US">
              <a:latin typeface="Arial" pitchFamily="34" charset="0"/>
            </a:endParaRPr>
          </a:p>
          <a:p>
            <a:pPr eaLnBrk="0" hangingPunct="0"/>
            <a:r>
              <a:rPr lang="en-US">
                <a:latin typeface="Arial" pitchFamily="34" charset="0"/>
              </a:rPr>
              <a:t>1NF places restrictions on the structure of relations. Values must be simple.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First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9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42EE2-6729-4699-AC71-8DF4FC64FD3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39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</a:pPr>
            <a:r>
              <a:rPr lang="en-US">
                <a:latin typeface="Arial" pitchFamily="34" charset="0"/>
              </a:rPr>
              <a:t>The following in </a:t>
            </a:r>
            <a:r>
              <a:rPr lang="en-US" b="1">
                <a:latin typeface="Arial" pitchFamily="34" charset="0"/>
              </a:rPr>
              <a:t>not</a:t>
            </a:r>
            <a:r>
              <a:rPr lang="en-US">
                <a:latin typeface="Arial" pitchFamily="34" charset="0"/>
              </a:rPr>
              <a:t> in 1NF</a:t>
            </a:r>
          </a:p>
        </p:txBody>
      </p:sp>
      <p:sp>
        <p:nvSpPr>
          <p:cNvPr id="15366" name="Rectangle 80"/>
          <p:cNvSpPr>
            <a:spLocks noChangeArrowheads="1"/>
          </p:cNvSpPr>
          <p:nvPr/>
        </p:nvSpPr>
        <p:spPr bwMode="auto">
          <a:xfrm>
            <a:off x="300038" y="2947988"/>
            <a:ext cx="2424112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67" name="Rectangle 85"/>
          <p:cNvSpPr>
            <a:spLocks noChangeArrowheads="1"/>
          </p:cNvSpPr>
          <p:nvPr/>
        </p:nvSpPr>
        <p:spPr bwMode="auto">
          <a:xfrm>
            <a:off x="2736850" y="2947988"/>
            <a:ext cx="2398713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68" name="Rectangle 87"/>
          <p:cNvSpPr>
            <a:spLocks noChangeArrowheads="1"/>
          </p:cNvSpPr>
          <p:nvPr/>
        </p:nvSpPr>
        <p:spPr bwMode="auto">
          <a:xfrm>
            <a:off x="5135563" y="2947988"/>
            <a:ext cx="127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69" name="Rectangle 90"/>
          <p:cNvSpPr>
            <a:spLocks noChangeArrowheads="1"/>
          </p:cNvSpPr>
          <p:nvPr/>
        </p:nvSpPr>
        <p:spPr bwMode="auto">
          <a:xfrm>
            <a:off x="5148263" y="2947988"/>
            <a:ext cx="31559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849313" y="2209800"/>
            <a:ext cx="2257425" cy="358775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71" name="Rectangle 5"/>
          <p:cNvSpPr>
            <a:spLocks noChangeArrowheads="1"/>
          </p:cNvSpPr>
          <p:nvPr/>
        </p:nvSpPr>
        <p:spPr bwMode="auto">
          <a:xfrm>
            <a:off x="1366838" y="2209800"/>
            <a:ext cx="13223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 b="1">
                <a:solidFill>
                  <a:srgbClr val="000000"/>
                </a:solidFill>
              </a:rPr>
              <a:t>EmpNum</a:t>
            </a:r>
            <a:endParaRPr lang="en-US"/>
          </a:p>
        </p:txBody>
      </p:sp>
      <p:sp>
        <p:nvSpPr>
          <p:cNvPr id="15372" name="Rectangle 6"/>
          <p:cNvSpPr>
            <a:spLocks noChangeArrowheads="1"/>
          </p:cNvSpPr>
          <p:nvPr/>
        </p:nvSpPr>
        <p:spPr bwMode="auto">
          <a:xfrm>
            <a:off x="1366838" y="2532063"/>
            <a:ext cx="1211262" cy="301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73" name="Rectangle 8"/>
          <p:cNvSpPr>
            <a:spLocks noChangeArrowheads="1"/>
          </p:cNvSpPr>
          <p:nvPr/>
        </p:nvSpPr>
        <p:spPr bwMode="auto">
          <a:xfrm>
            <a:off x="3117850" y="2209800"/>
            <a:ext cx="2235200" cy="358775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74" name="Rectangle 9"/>
          <p:cNvSpPr>
            <a:spLocks noChangeArrowheads="1"/>
          </p:cNvSpPr>
          <p:nvPr/>
        </p:nvSpPr>
        <p:spPr bwMode="auto">
          <a:xfrm>
            <a:off x="3543300" y="2209800"/>
            <a:ext cx="149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 b="1">
                <a:solidFill>
                  <a:srgbClr val="010000"/>
                </a:solidFill>
              </a:rPr>
              <a:t>EmpPhone</a:t>
            </a:r>
            <a:endParaRPr lang="en-US"/>
          </a:p>
        </p:txBody>
      </p:sp>
      <p:sp>
        <p:nvSpPr>
          <p:cNvPr id="15375" name="Rectangle 11"/>
          <p:cNvSpPr>
            <a:spLocks noChangeArrowheads="1"/>
          </p:cNvSpPr>
          <p:nvPr/>
        </p:nvSpPr>
        <p:spPr bwMode="auto">
          <a:xfrm>
            <a:off x="5365750" y="2209800"/>
            <a:ext cx="2940050" cy="358775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76" name="Rectangle 12"/>
          <p:cNvSpPr>
            <a:spLocks noChangeArrowheads="1"/>
          </p:cNvSpPr>
          <p:nvPr/>
        </p:nvSpPr>
        <p:spPr bwMode="auto">
          <a:xfrm>
            <a:off x="6035675" y="2209800"/>
            <a:ext cx="17287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 b="1">
                <a:solidFill>
                  <a:srgbClr val="010000"/>
                </a:solidFill>
              </a:rPr>
              <a:t>EmpDegrees</a:t>
            </a:r>
            <a:endParaRPr lang="en-US"/>
          </a:p>
        </p:txBody>
      </p:sp>
      <p:sp>
        <p:nvSpPr>
          <p:cNvPr id="15377" name="Line 15"/>
          <p:cNvSpPr>
            <a:spLocks noChangeShapeType="1"/>
          </p:cNvSpPr>
          <p:nvPr/>
        </p:nvSpPr>
        <p:spPr bwMode="auto">
          <a:xfrm>
            <a:off x="8382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Line 16"/>
          <p:cNvSpPr>
            <a:spLocks noChangeShapeType="1"/>
          </p:cNvSpPr>
          <p:nvPr/>
        </p:nvSpPr>
        <p:spPr bwMode="auto">
          <a:xfrm>
            <a:off x="838200" y="2197100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8382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>
            <a:off x="838200" y="2197100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849313" y="2197100"/>
            <a:ext cx="2257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Line 26"/>
          <p:cNvSpPr>
            <a:spLocks noChangeShapeType="1"/>
          </p:cNvSpPr>
          <p:nvPr/>
        </p:nvSpPr>
        <p:spPr bwMode="auto">
          <a:xfrm>
            <a:off x="3117850" y="2197100"/>
            <a:ext cx="2235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Line 28"/>
          <p:cNvSpPr>
            <a:spLocks noChangeShapeType="1"/>
          </p:cNvSpPr>
          <p:nvPr/>
        </p:nvSpPr>
        <p:spPr bwMode="auto">
          <a:xfrm>
            <a:off x="5353050" y="2197100"/>
            <a:ext cx="127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Line 29"/>
          <p:cNvSpPr>
            <a:spLocks noChangeShapeType="1"/>
          </p:cNvSpPr>
          <p:nvPr/>
        </p:nvSpPr>
        <p:spPr bwMode="auto">
          <a:xfrm>
            <a:off x="5353050" y="2197100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Line 31"/>
          <p:cNvSpPr>
            <a:spLocks noChangeShapeType="1"/>
          </p:cNvSpPr>
          <p:nvPr/>
        </p:nvSpPr>
        <p:spPr bwMode="auto">
          <a:xfrm>
            <a:off x="5365750" y="2197100"/>
            <a:ext cx="29400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Line 33"/>
          <p:cNvSpPr>
            <a:spLocks noChangeShapeType="1"/>
          </p:cNvSpPr>
          <p:nvPr/>
        </p:nvSpPr>
        <p:spPr bwMode="auto">
          <a:xfrm>
            <a:off x="83058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7" name="Line 34"/>
          <p:cNvSpPr>
            <a:spLocks noChangeShapeType="1"/>
          </p:cNvSpPr>
          <p:nvPr/>
        </p:nvSpPr>
        <p:spPr bwMode="auto">
          <a:xfrm>
            <a:off x="8305800" y="2197100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8" name="Line 36"/>
          <p:cNvSpPr>
            <a:spLocks noChangeShapeType="1"/>
          </p:cNvSpPr>
          <p:nvPr/>
        </p:nvSpPr>
        <p:spPr bwMode="auto">
          <a:xfrm>
            <a:off x="8305800" y="2197100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Line 37"/>
          <p:cNvSpPr>
            <a:spLocks noChangeShapeType="1"/>
          </p:cNvSpPr>
          <p:nvPr/>
        </p:nvSpPr>
        <p:spPr bwMode="auto">
          <a:xfrm>
            <a:off x="8305800" y="2197100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" name="Line 39"/>
          <p:cNvSpPr>
            <a:spLocks noChangeShapeType="1"/>
          </p:cNvSpPr>
          <p:nvPr/>
        </p:nvSpPr>
        <p:spPr bwMode="auto">
          <a:xfrm>
            <a:off x="838200" y="2209800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Rectangle 42"/>
          <p:cNvSpPr>
            <a:spLocks noChangeArrowheads="1"/>
          </p:cNvSpPr>
          <p:nvPr/>
        </p:nvSpPr>
        <p:spPr bwMode="auto">
          <a:xfrm>
            <a:off x="5353050" y="2209800"/>
            <a:ext cx="12700" cy="365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392" name="Line 43"/>
          <p:cNvSpPr>
            <a:spLocks noChangeShapeType="1"/>
          </p:cNvSpPr>
          <p:nvPr/>
        </p:nvSpPr>
        <p:spPr bwMode="auto">
          <a:xfrm>
            <a:off x="5353050" y="2209800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3" name="Line 45"/>
          <p:cNvSpPr>
            <a:spLocks noChangeShapeType="1"/>
          </p:cNvSpPr>
          <p:nvPr/>
        </p:nvSpPr>
        <p:spPr bwMode="auto">
          <a:xfrm>
            <a:off x="8305800" y="2209800"/>
            <a:ext cx="0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4" name="Rectangle 46"/>
          <p:cNvSpPr>
            <a:spLocks noChangeArrowheads="1"/>
          </p:cNvSpPr>
          <p:nvPr/>
        </p:nvSpPr>
        <p:spPr bwMode="auto">
          <a:xfrm>
            <a:off x="1755775" y="2587625"/>
            <a:ext cx="476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123</a:t>
            </a:r>
            <a:endParaRPr lang="en-US"/>
          </a:p>
        </p:txBody>
      </p:sp>
      <p:sp>
        <p:nvSpPr>
          <p:cNvPr id="15395" name="Rectangle 47"/>
          <p:cNvSpPr>
            <a:spLocks noChangeArrowheads="1"/>
          </p:cNvSpPr>
          <p:nvPr/>
        </p:nvSpPr>
        <p:spPr bwMode="auto">
          <a:xfrm>
            <a:off x="3665538" y="2587625"/>
            <a:ext cx="12176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233-9876</a:t>
            </a:r>
            <a:endParaRPr lang="en-US"/>
          </a:p>
        </p:txBody>
      </p:sp>
      <p:sp>
        <p:nvSpPr>
          <p:cNvPr id="15396" name="Line 49"/>
          <p:cNvSpPr>
            <a:spLocks noChangeShapeType="1"/>
          </p:cNvSpPr>
          <p:nvPr/>
        </p:nvSpPr>
        <p:spPr bwMode="auto">
          <a:xfrm>
            <a:off x="838200" y="25749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7" name="Line 50"/>
          <p:cNvSpPr>
            <a:spLocks noChangeShapeType="1"/>
          </p:cNvSpPr>
          <p:nvPr/>
        </p:nvSpPr>
        <p:spPr bwMode="auto">
          <a:xfrm>
            <a:off x="838200" y="25749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8" name="Line 52"/>
          <p:cNvSpPr>
            <a:spLocks noChangeShapeType="1"/>
          </p:cNvSpPr>
          <p:nvPr/>
        </p:nvSpPr>
        <p:spPr bwMode="auto">
          <a:xfrm>
            <a:off x="849313" y="2574925"/>
            <a:ext cx="2257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9" name="Line 57"/>
          <p:cNvSpPr>
            <a:spLocks noChangeShapeType="1"/>
          </p:cNvSpPr>
          <p:nvPr/>
        </p:nvSpPr>
        <p:spPr bwMode="auto">
          <a:xfrm>
            <a:off x="3117850" y="2574925"/>
            <a:ext cx="2235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0" name="Line 59"/>
          <p:cNvSpPr>
            <a:spLocks noChangeShapeType="1"/>
          </p:cNvSpPr>
          <p:nvPr/>
        </p:nvSpPr>
        <p:spPr bwMode="auto">
          <a:xfrm>
            <a:off x="5353050" y="2574925"/>
            <a:ext cx="127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1" name="Line 60"/>
          <p:cNvSpPr>
            <a:spLocks noChangeShapeType="1"/>
          </p:cNvSpPr>
          <p:nvPr/>
        </p:nvSpPr>
        <p:spPr bwMode="auto">
          <a:xfrm>
            <a:off x="5353050" y="25749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2" name="Line 62"/>
          <p:cNvSpPr>
            <a:spLocks noChangeShapeType="1"/>
          </p:cNvSpPr>
          <p:nvPr/>
        </p:nvSpPr>
        <p:spPr bwMode="auto">
          <a:xfrm>
            <a:off x="5365750" y="2574925"/>
            <a:ext cx="29400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3" name="Line 64"/>
          <p:cNvSpPr>
            <a:spLocks noChangeShapeType="1"/>
          </p:cNvSpPr>
          <p:nvPr/>
        </p:nvSpPr>
        <p:spPr bwMode="auto">
          <a:xfrm>
            <a:off x="8305800" y="25749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4" name="Line 65"/>
          <p:cNvSpPr>
            <a:spLocks noChangeShapeType="1"/>
          </p:cNvSpPr>
          <p:nvPr/>
        </p:nvSpPr>
        <p:spPr bwMode="auto">
          <a:xfrm>
            <a:off x="8305800" y="2574925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5" name="Line 67"/>
          <p:cNvSpPr>
            <a:spLocks noChangeShapeType="1"/>
          </p:cNvSpPr>
          <p:nvPr/>
        </p:nvSpPr>
        <p:spPr bwMode="auto">
          <a:xfrm>
            <a:off x="838200" y="2587625"/>
            <a:ext cx="1588" cy="366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6" name="Rectangle 70"/>
          <p:cNvSpPr>
            <a:spLocks noChangeArrowheads="1"/>
          </p:cNvSpPr>
          <p:nvPr/>
        </p:nvSpPr>
        <p:spPr bwMode="auto">
          <a:xfrm>
            <a:off x="5353050" y="2587625"/>
            <a:ext cx="12700" cy="3667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407" name="Line 71"/>
          <p:cNvSpPr>
            <a:spLocks noChangeShapeType="1"/>
          </p:cNvSpPr>
          <p:nvPr/>
        </p:nvSpPr>
        <p:spPr bwMode="auto">
          <a:xfrm>
            <a:off x="5353050" y="2587625"/>
            <a:ext cx="1588" cy="366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8" name="Line 73"/>
          <p:cNvSpPr>
            <a:spLocks noChangeShapeType="1"/>
          </p:cNvSpPr>
          <p:nvPr/>
        </p:nvSpPr>
        <p:spPr bwMode="auto">
          <a:xfrm>
            <a:off x="8305800" y="2587625"/>
            <a:ext cx="0" cy="366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9" name="Rectangle 74"/>
          <p:cNvSpPr>
            <a:spLocks noChangeArrowheads="1"/>
          </p:cNvSpPr>
          <p:nvPr/>
        </p:nvSpPr>
        <p:spPr bwMode="auto">
          <a:xfrm>
            <a:off x="1755775" y="2967038"/>
            <a:ext cx="476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333</a:t>
            </a:r>
            <a:endParaRPr lang="en-US"/>
          </a:p>
        </p:txBody>
      </p:sp>
      <p:sp>
        <p:nvSpPr>
          <p:cNvPr id="15410" name="Rectangle 75"/>
          <p:cNvSpPr>
            <a:spLocks noChangeArrowheads="1"/>
          </p:cNvSpPr>
          <p:nvPr/>
        </p:nvSpPr>
        <p:spPr bwMode="auto">
          <a:xfrm>
            <a:off x="3665538" y="2967038"/>
            <a:ext cx="12176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233-1231</a:t>
            </a:r>
            <a:endParaRPr lang="en-US"/>
          </a:p>
        </p:txBody>
      </p:sp>
      <p:sp>
        <p:nvSpPr>
          <p:cNvPr id="15411" name="Rectangle 76"/>
          <p:cNvSpPr>
            <a:spLocks noChangeArrowheads="1"/>
          </p:cNvSpPr>
          <p:nvPr/>
        </p:nvSpPr>
        <p:spPr bwMode="auto">
          <a:xfrm>
            <a:off x="5489575" y="2967038"/>
            <a:ext cx="18494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BA, BSc, PhD</a:t>
            </a:r>
            <a:endParaRPr lang="en-US"/>
          </a:p>
        </p:txBody>
      </p:sp>
      <p:sp>
        <p:nvSpPr>
          <p:cNvPr id="15412" name="Line 78"/>
          <p:cNvSpPr>
            <a:spLocks noChangeShapeType="1"/>
          </p:cNvSpPr>
          <p:nvPr/>
        </p:nvSpPr>
        <p:spPr bwMode="auto">
          <a:xfrm>
            <a:off x="838200" y="2947988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3" name="Line 79"/>
          <p:cNvSpPr>
            <a:spLocks noChangeShapeType="1"/>
          </p:cNvSpPr>
          <p:nvPr/>
        </p:nvSpPr>
        <p:spPr bwMode="auto">
          <a:xfrm>
            <a:off x="838200" y="2947988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4" name="Line 81"/>
          <p:cNvSpPr>
            <a:spLocks noChangeShapeType="1"/>
          </p:cNvSpPr>
          <p:nvPr/>
        </p:nvSpPr>
        <p:spPr bwMode="auto">
          <a:xfrm>
            <a:off x="849313" y="2947988"/>
            <a:ext cx="2257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5" name="Line 86"/>
          <p:cNvSpPr>
            <a:spLocks noChangeShapeType="1"/>
          </p:cNvSpPr>
          <p:nvPr/>
        </p:nvSpPr>
        <p:spPr bwMode="auto">
          <a:xfrm>
            <a:off x="3117850" y="2947988"/>
            <a:ext cx="22352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6" name="Line 88"/>
          <p:cNvSpPr>
            <a:spLocks noChangeShapeType="1"/>
          </p:cNvSpPr>
          <p:nvPr/>
        </p:nvSpPr>
        <p:spPr bwMode="auto">
          <a:xfrm>
            <a:off x="5353050" y="2947988"/>
            <a:ext cx="127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7" name="Line 89"/>
          <p:cNvSpPr>
            <a:spLocks noChangeShapeType="1"/>
          </p:cNvSpPr>
          <p:nvPr/>
        </p:nvSpPr>
        <p:spPr bwMode="auto">
          <a:xfrm>
            <a:off x="5353050" y="2947988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8" name="Line 91"/>
          <p:cNvSpPr>
            <a:spLocks noChangeShapeType="1"/>
          </p:cNvSpPr>
          <p:nvPr/>
        </p:nvSpPr>
        <p:spPr bwMode="auto">
          <a:xfrm>
            <a:off x="5365750" y="2947988"/>
            <a:ext cx="29400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9" name="Line 93"/>
          <p:cNvSpPr>
            <a:spLocks noChangeShapeType="1"/>
          </p:cNvSpPr>
          <p:nvPr/>
        </p:nvSpPr>
        <p:spPr bwMode="auto">
          <a:xfrm>
            <a:off x="8305800" y="2947988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0" name="Line 94"/>
          <p:cNvSpPr>
            <a:spLocks noChangeShapeType="1"/>
          </p:cNvSpPr>
          <p:nvPr/>
        </p:nvSpPr>
        <p:spPr bwMode="auto">
          <a:xfrm>
            <a:off x="8305800" y="2947988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" name="Line 96"/>
          <p:cNvSpPr>
            <a:spLocks noChangeShapeType="1"/>
          </p:cNvSpPr>
          <p:nvPr/>
        </p:nvSpPr>
        <p:spPr bwMode="auto">
          <a:xfrm>
            <a:off x="838200" y="2960688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2" name="Rectangle 99"/>
          <p:cNvSpPr>
            <a:spLocks noChangeArrowheads="1"/>
          </p:cNvSpPr>
          <p:nvPr/>
        </p:nvSpPr>
        <p:spPr bwMode="auto">
          <a:xfrm>
            <a:off x="5353050" y="2960688"/>
            <a:ext cx="12700" cy="3651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423" name="Line 100"/>
          <p:cNvSpPr>
            <a:spLocks noChangeShapeType="1"/>
          </p:cNvSpPr>
          <p:nvPr/>
        </p:nvSpPr>
        <p:spPr bwMode="auto">
          <a:xfrm>
            <a:off x="5353050" y="2960688"/>
            <a:ext cx="1588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4" name="Line 102"/>
          <p:cNvSpPr>
            <a:spLocks noChangeShapeType="1"/>
          </p:cNvSpPr>
          <p:nvPr/>
        </p:nvSpPr>
        <p:spPr bwMode="auto">
          <a:xfrm>
            <a:off x="8305800" y="2960688"/>
            <a:ext cx="0" cy="3651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5" name="Rectangle 103"/>
          <p:cNvSpPr>
            <a:spLocks noChangeArrowheads="1"/>
          </p:cNvSpPr>
          <p:nvPr/>
        </p:nvSpPr>
        <p:spPr bwMode="auto">
          <a:xfrm>
            <a:off x="1755775" y="3338513"/>
            <a:ext cx="476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679</a:t>
            </a:r>
            <a:endParaRPr lang="en-US"/>
          </a:p>
        </p:txBody>
      </p:sp>
      <p:sp>
        <p:nvSpPr>
          <p:cNvPr id="15426" name="Rectangle 104"/>
          <p:cNvSpPr>
            <a:spLocks noChangeArrowheads="1"/>
          </p:cNvSpPr>
          <p:nvPr/>
        </p:nvSpPr>
        <p:spPr bwMode="auto">
          <a:xfrm>
            <a:off x="3665538" y="3338513"/>
            <a:ext cx="12176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233-1231</a:t>
            </a:r>
            <a:endParaRPr lang="en-US"/>
          </a:p>
        </p:txBody>
      </p:sp>
      <p:sp>
        <p:nvSpPr>
          <p:cNvPr id="15427" name="Rectangle 105"/>
          <p:cNvSpPr>
            <a:spLocks noChangeArrowheads="1"/>
          </p:cNvSpPr>
          <p:nvPr/>
        </p:nvSpPr>
        <p:spPr bwMode="auto">
          <a:xfrm>
            <a:off x="5489575" y="3338513"/>
            <a:ext cx="12874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500">
                <a:solidFill>
                  <a:srgbClr val="010000"/>
                </a:solidFill>
              </a:rPr>
              <a:t>BSc, MSc</a:t>
            </a:r>
            <a:endParaRPr lang="en-US"/>
          </a:p>
        </p:txBody>
      </p:sp>
      <p:sp>
        <p:nvSpPr>
          <p:cNvPr id="15428" name="Line 107"/>
          <p:cNvSpPr>
            <a:spLocks noChangeShapeType="1"/>
          </p:cNvSpPr>
          <p:nvPr/>
        </p:nvSpPr>
        <p:spPr bwMode="auto">
          <a:xfrm>
            <a:off x="838200" y="3325813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9" name="Line 108"/>
          <p:cNvSpPr>
            <a:spLocks noChangeShapeType="1"/>
          </p:cNvSpPr>
          <p:nvPr/>
        </p:nvSpPr>
        <p:spPr bwMode="auto">
          <a:xfrm>
            <a:off x="838200" y="3325813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0" name="Line 110"/>
          <p:cNvSpPr>
            <a:spLocks noChangeShapeType="1"/>
          </p:cNvSpPr>
          <p:nvPr/>
        </p:nvSpPr>
        <p:spPr bwMode="auto">
          <a:xfrm>
            <a:off x="849313" y="3325813"/>
            <a:ext cx="2257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1" name="Line 115"/>
          <p:cNvSpPr>
            <a:spLocks noChangeShapeType="1"/>
          </p:cNvSpPr>
          <p:nvPr/>
        </p:nvSpPr>
        <p:spPr bwMode="auto">
          <a:xfrm>
            <a:off x="3117850" y="3325813"/>
            <a:ext cx="22352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2" name="Line 117"/>
          <p:cNvSpPr>
            <a:spLocks noChangeShapeType="1"/>
          </p:cNvSpPr>
          <p:nvPr/>
        </p:nvSpPr>
        <p:spPr bwMode="auto">
          <a:xfrm>
            <a:off x="5353050" y="3325813"/>
            <a:ext cx="127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3" name="Line 118"/>
          <p:cNvSpPr>
            <a:spLocks noChangeShapeType="1"/>
          </p:cNvSpPr>
          <p:nvPr/>
        </p:nvSpPr>
        <p:spPr bwMode="auto">
          <a:xfrm>
            <a:off x="5353050" y="3325813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4" name="Line 120"/>
          <p:cNvSpPr>
            <a:spLocks noChangeShapeType="1"/>
          </p:cNvSpPr>
          <p:nvPr/>
        </p:nvSpPr>
        <p:spPr bwMode="auto">
          <a:xfrm>
            <a:off x="5365750" y="3325813"/>
            <a:ext cx="29400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5" name="Line 122"/>
          <p:cNvSpPr>
            <a:spLocks noChangeShapeType="1"/>
          </p:cNvSpPr>
          <p:nvPr/>
        </p:nvSpPr>
        <p:spPr bwMode="auto">
          <a:xfrm>
            <a:off x="8305800" y="3325813"/>
            <a:ext cx="111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6" name="Line 123"/>
          <p:cNvSpPr>
            <a:spLocks noChangeShapeType="1"/>
          </p:cNvSpPr>
          <p:nvPr/>
        </p:nvSpPr>
        <p:spPr bwMode="auto">
          <a:xfrm>
            <a:off x="8305800" y="3325813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7" name="Line 125"/>
          <p:cNvSpPr>
            <a:spLocks noChangeShapeType="1"/>
          </p:cNvSpPr>
          <p:nvPr/>
        </p:nvSpPr>
        <p:spPr bwMode="auto">
          <a:xfrm>
            <a:off x="838200" y="3338513"/>
            <a:ext cx="1588" cy="366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8" name="Line 127"/>
          <p:cNvSpPr>
            <a:spLocks noChangeShapeType="1"/>
          </p:cNvSpPr>
          <p:nvPr/>
        </p:nvSpPr>
        <p:spPr bwMode="auto">
          <a:xfrm>
            <a:off x="8382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39" name="Line 128"/>
          <p:cNvSpPr>
            <a:spLocks noChangeShapeType="1"/>
          </p:cNvSpPr>
          <p:nvPr/>
        </p:nvSpPr>
        <p:spPr bwMode="auto">
          <a:xfrm>
            <a:off x="838200" y="37052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0" name="Line 130"/>
          <p:cNvSpPr>
            <a:spLocks noChangeShapeType="1"/>
          </p:cNvSpPr>
          <p:nvPr/>
        </p:nvSpPr>
        <p:spPr bwMode="auto">
          <a:xfrm>
            <a:off x="8382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1" name="Line 131"/>
          <p:cNvSpPr>
            <a:spLocks noChangeShapeType="1"/>
          </p:cNvSpPr>
          <p:nvPr/>
        </p:nvSpPr>
        <p:spPr bwMode="auto">
          <a:xfrm>
            <a:off x="838200" y="37052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2" name="Line 133"/>
          <p:cNvSpPr>
            <a:spLocks noChangeShapeType="1"/>
          </p:cNvSpPr>
          <p:nvPr/>
        </p:nvSpPr>
        <p:spPr bwMode="auto">
          <a:xfrm>
            <a:off x="849313" y="3705225"/>
            <a:ext cx="2257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3" name="Line 140"/>
          <p:cNvSpPr>
            <a:spLocks noChangeShapeType="1"/>
          </p:cNvSpPr>
          <p:nvPr/>
        </p:nvSpPr>
        <p:spPr bwMode="auto">
          <a:xfrm>
            <a:off x="3117850" y="3705225"/>
            <a:ext cx="22352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4" name="Rectangle 141"/>
          <p:cNvSpPr>
            <a:spLocks noChangeArrowheads="1"/>
          </p:cNvSpPr>
          <p:nvPr/>
        </p:nvSpPr>
        <p:spPr bwMode="auto">
          <a:xfrm>
            <a:off x="5353050" y="3338513"/>
            <a:ext cx="12700" cy="3667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5445" name="Line 142"/>
          <p:cNvSpPr>
            <a:spLocks noChangeShapeType="1"/>
          </p:cNvSpPr>
          <p:nvPr/>
        </p:nvSpPr>
        <p:spPr bwMode="auto">
          <a:xfrm>
            <a:off x="5353050" y="3338513"/>
            <a:ext cx="1588" cy="366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6" name="Line 144"/>
          <p:cNvSpPr>
            <a:spLocks noChangeShapeType="1"/>
          </p:cNvSpPr>
          <p:nvPr/>
        </p:nvSpPr>
        <p:spPr bwMode="auto">
          <a:xfrm>
            <a:off x="5353050" y="3705225"/>
            <a:ext cx="127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7" name="Line 145"/>
          <p:cNvSpPr>
            <a:spLocks noChangeShapeType="1"/>
          </p:cNvSpPr>
          <p:nvPr/>
        </p:nvSpPr>
        <p:spPr bwMode="auto">
          <a:xfrm>
            <a:off x="5353050" y="3705225"/>
            <a:ext cx="1588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8" name="Line 147"/>
          <p:cNvSpPr>
            <a:spLocks noChangeShapeType="1"/>
          </p:cNvSpPr>
          <p:nvPr/>
        </p:nvSpPr>
        <p:spPr bwMode="auto">
          <a:xfrm>
            <a:off x="5365750" y="3705225"/>
            <a:ext cx="29400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49" name="Line 149"/>
          <p:cNvSpPr>
            <a:spLocks noChangeShapeType="1"/>
          </p:cNvSpPr>
          <p:nvPr/>
        </p:nvSpPr>
        <p:spPr bwMode="auto">
          <a:xfrm>
            <a:off x="8305800" y="3338513"/>
            <a:ext cx="0" cy="3667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0" name="Line 151"/>
          <p:cNvSpPr>
            <a:spLocks noChangeShapeType="1"/>
          </p:cNvSpPr>
          <p:nvPr/>
        </p:nvSpPr>
        <p:spPr bwMode="auto">
          <a:xfrm>
            <a:off x="83058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1" name="Line 152"/>
          <p:cNvSpPr>
            <a:spLocks noChangeShapeType="1"/>
          </p:cNvSpPr>
          <p:nvPr/>
        </p:nvSpPr>
        <p:spPr bwMode="auto">
          <a:xfrm>
            <a:off x="8305800" y="3705225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2" name="Line 154"/>
          <p:cNvSpPr>
            <a:spLocks noChangeShapeType="1"/>
          </p:cNvSpPr>
          <p:nvPr/>
        </p:nvSpPr>
        <p:spPr bwMode="auto">
          <a:xfrm>
            <a:off x="8305800" y="3705225"/>
            <a:ext cx="111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3" name="Line 155"/>
          <p:cNvSpPr>
            <a:spLocks noChangeShapeType="1"/>
          </p:cNvSpPr>
          <p:nvPr/>
        </p:nvSpPr>
        <p:spPr bwMode="auto">
          <a:xfrm>
            <a:off x="8305800" y="3705225"/>
            <a:ext cx="0" cy="127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54" name="Text Box 156"/>
          <p:cNvSpPr txBox="1">
            <a:spLocks noChangeArrowheads="1"/>
          </p:cNvSpPr>
          <p:nvPr/>
        </p:nvSpPr>
        <p:spPr bwMode="auto">
          <a:xfrm>
            <a:off x="711200" y="4343400"/>
            <a:ext cx="7924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EmpDegrees is a multi-valued field:</a:t>
            </a:r>
          </a:p>
          <a:p>
            <a:pPr lvl="1" eaLnBrk="0" hangingPunct="0">
              <a:spcBef>
                <a:spcPct val="50000"/>
              </a:spcBef>
            </a:pPr>
            <a:r>
              <a:rPr lang="en-US"/>
              <a:t>employee 679 has two degrees: </a:t>
            </a:r>
            <a:r>
              <a:rPr lang="en-US" i="1"/>
              <a:t>BSc</a:t>
            </a:r>
            <a:r>
              <a:rPr lang="en-US"/>
              <a:t> and </a:t>
            </a:r>
            <a:r>
              <a:rPr lang="en-US" i="1"/>
              <a:t>MSc </a:t>
            </a:r>
          </a:p>
          <a:p>
            <a:pPr lvl="1" eaLnBrk="0" hangingPunct="0">
              <a:spcBef>
                <a:spcPct val="50000"/>
              </a:spcBef>
            </a:pPr>
            <a:r>
              <a:rPr lang="en-US"/>
              <a:t>employee 333 has three degrees:</a:t>
            </a:r>
            <a:r>
              <a:rPr lang="en-US" i="1"/>
              <a:t> BA, BSc, PhD</a:t>
            </a:r>
            <a:endParaRPr lang="en-US"/>
          </a:p>
        </p:txBody>
      </p:sp>
      <p:sp>
        <p:nvSpPr>
          <p:cNvPr id="15455" name="Line 158"/>
          <p:cNvSpPr>
            <a:spLocks noChangeShapeType="1"/>
          </p:cNvSpPr>
          <p:nvPr/>
        </p:nvSpPr>
        <p:spPr bwMode="auto">
          <a:xfrm>
            <a:off x="3124200" y="2230438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First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1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1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2F23B-D675-40EC-BE09-0D083A1EDAF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85800" y="3155950"/>
            <a:ext cx="7391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</a:pPr>
            <a:r>
              <a:rPr lang="en-US">
                <a:latin typeface="Arial" pitchFamily="34" charset="0"/>
              </a:rPr>
              <a:t>To obtain 1NF relations we must, without loss of information, replace the above with two relations - see next slide</a:t>
            </a:r>
          </a:p>
        </p:txBody>
      </p:sp>
      <p:grpSp>
        <p:nvGrpSpPr>
          <p:cNvPr id="2" name="Group 210"/>
          <p:cNvGrpSpPr>
            <a:grpSpLocks/>
          </p:cNvGrpSpPr>
          <p:nvPr/>
        </p:nvGrpSpPr>
        <p:grpSpPr bwMode="auto">
          <a:xfrm>
            <a:off x="838200" y="1314450"/>
            <a:ext cx="7467600" cy="1522413"/>
            <a:chOff x="235" y="760"/>
            <a:chExt cx="5057" cy="959"/>
          </a:xfrm>
        </p:grpSpPr>
        <p:sp>
          <p:nvSpPr>
            <p:cNvPr id="16391" name="Rectangle 4"/>
            <p:cNvSpPr>
              <a:spLocks noChangeArrowheads="1"/>
            </p:cNvSpPr>
            <p:nvPr/>
          </p:nvSpPr>
          <p:spPr bwMode="auto">
            <a:xfrm>
              <a:off x="242" y="768"/>
              <a:ext cx="1527" cy="226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392" name="Rectangle 5"/>
            <p:cNvSpPr>
              <a:spLocks noChangeArrowheads="1"/>
            </p:cNvSpPr>
            <p:nvPr/>
          </p:nvSpPr>
          <p:spPr bwMode="auto">
            <a:xfrm>
              <a:off x="592" y="768"/>
              <a:ext cx="89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 b="1">
                  <a:solidFill>
                    <a:srgbClr val="000000"/>
                  </a:solidFill>
                </a:rPr>
                <a:t>EmpNum</a:t>
              </a:r>
              <a:endParaRPr lang="en-US"/>
            </a:p>
          </p:txBody>
        </p:sp>
        <p:sp>
          <p:nvSpPr>
            <p:cNvPr id="16393" name="Rectangle 6"/>
            <p:cNvSpPr>
              <a:spLocks noChangeArrowheads="1"/>
            </p:cNvSpPr>
            <p:nvPr/>
          </p:nvSpPr>
          <p:spPr bwMode="auto">
            <a:xfrm>
              <a:off x="592" y="971"/>
              <a:ext cx="819" cy="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394" name="Rectangle 7"/>
            <p:cNvSpPr>
              <a:spLocks noChangeArrowheads="1"/>
            </p:cNvSpPr>
            <p:nvPr/>
          </p:nvSpPr>
          <p:spPr bwMode="auto">
            <a:xfrm>
              <a:off x="1777" y="768"/>
              <a:ext cx="1511" cy="226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395" name="Rectangle 8"/>
            <p:cNvSpPr>
              <a:spLocks noChangeArrowheads="1"/>
            </p:cNvSpPr>
            <p:nvPr/>
          </p:nvSpPr>
          <p:spPr bwMode="auto">
            <a:xfrm>
              <a:off x="2064" y="768"/>
              <a:ext cx="10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 b="1">
                  <a:solidFill>
                    <a:srgbClr val="010000"/>
                  </a:solidFill>
                </a:rPr>
                <a:t>EmpPhone</a:t>
              </a:r>
              <a:endParaRPr lang="en-US"/>
            </a:p>
          </p:txBody>
        </p:sp>
        <p:sp>
          <p:nvSpPr>
            <p:cNvPr id="16396" name="Rectangle 9"/>
            <p:cNvSpPr>
              <a:spLocks noChangeArrowheads="1"/>
            </p:cNvSpPr>
            <p:nvPr/>
          </p:nvSpPr>
          <p:spPr bwMode="auto">
            <a:xfrm>
              <a:off x="3296" y="768"/>
              <a:ext cx="1988" cy="226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397" name="Rectangle 10"/>
            <p:cNvSpPr>
              <a:spLocks noChangeArrowheads="1"/>
            </p:cNvSpPr>
            <p:nvPr/>
          </p:nvSpPr>
          <p:spPr bwMode="auto">
            <a:xfrm>
              <a:off x="3749" y="768"/>
              <a:ext cx="1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 b="1">
                  <a:solidFill>
                    <a:srgbClr val="010000"/>
                  </a:solidFill>
                </a:rPr>
                <a:t>EmpDegrees</a:t>
              </a:r>
              <a:endParaRPr lang="en-US"/>
            </a:p>
          </p:txBody>
        </p:sp>
        <p:sp>
          <p:nvSpPr>
            <p:cNvPr id="16398" name="Line 11"/>
            <p:cNvSpPr>
              <a:spLocks noChangeShapeType="1"/>
            </p:cNvSpPr>
            <p:nvPr/>
          </p:nvSpPr>
          <p:spPr bwMode="auto">
            <a:xfrm>
              <a:off x="235" y="76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12"/>
            <p:cNvSpPr>
              <a:spLocks noChangeShapeType="1"/>
            </p:cNvSpPr>
            <p:nvPr/>
          </p:nvSpPr>
          <p:spPr bwMode="auto">
            <a:xfrm>
              <a:off x="235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13"/>
            <p:cNvSpPr>
              <a:spLocks noChangeShapeType="1"/>
            </p:cNvSpPr>
            <p:nvPr/>
          </p:nvSpPr>
          <p:spPr bwMode="auto">
            <a:xfrm>
              <a:off x="235" y="76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4"/>
            <p:cNvSpPr>
              <a:spLocks noChangeShapeType="1"/>
            </p:cNvSpPr>
            <p:nvPr/>
          </p:nvSpPr>
          <p:spPr bwMode="auto">
            <a:xfrm>
              <a:off x="235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5"/>
            <p:cNvSpPr>
              <a:spLocks noChangeShapeType="1"/>
            </p:cNvSpPr>
            <p:nvPr/>
          </p:nvSpPr>
          <p:spPr bwMode="auto">
            <a:xfrm>
              <a:off x="242" y="760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6"/>
            <p:cNvSpPr>
              <a:spLocks noChangeShapeType="1"/>
            </p:cNvSpPr>
            <p:nvPr/>
          </p:nvSpPr>
          <p:spPr bwMode="auto">
            <a:xfrm>
              <a:off x="1769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17"/>
            <p:cNvSpPr>
              <a:spLocks noChangeShapeType="1"/>
            </p:cNvSpPr>
            <p:nvPr/>
          </p:nvSpPr>
          <p:spPr bwMode="auto">
            <a:xfrm>
              <a:off x="1769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Line 18"/>
            <p:cNvSpPr>
              <a:spLocks noChangeShapeType="1"/>
            </p:cNvSpPr>
            <p:nvPr/>
          </p:nvSpPr>
          <p:spPr bwMode="auto">
            <a:xfrm>
              <a:off x="1777" y="760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19"/>
            <p:cNvSpPr>
              <a:spLocks noChangeShapeType="1"/>
            </p:cNvSpPr>
            <p:nvPr/>
          </p:nvSpPr>
          <p:spPr bwMode="auto">
            <a:xfrm>
              <a:off x="3288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Line 20"/>
            <p:cNvSpPr>
              <a:spLocks noChangeShapeType="1"/>
            </p:cNvSpPr>
            <p:nvPr/>
          </p:nvSpPr>
          <p:spPr bwMode="auto">
            <a:xfrm>
              <a:off x="3288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Line 21"/>
            <p:cNvSpPr>
              <a:spLocks noChangeShapeType="1"/>
            </p:cNvSpPr>
            <p:nvPr/>
          </p:nvSpPr>
          <p:spPr bwMode="auto">
            <a:xfrm>
              <a:off x="3296" y="760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Line 22"/>
            <p:cNvSpPr>
              <a:spLocks noChangeShapeType="1"/>
            </p:cNvSpPr>
            <p:nvPr/>
          </p:nvSpPr>
          <p:spPr bwMode="auto">
            <a:xfrm>
              <a:off x="5284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23"/>
            <p:cNvSpPr>
              <a:spLocks noChangeShapeType="1"/>
            </p:cNvSpPr>
            <p:nvPr/>
          </p:nvSpPr>
          <p:spPr bwMode="auto">
            <a:xfrm>
              <a:off x="5284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24"/>
            <p:cNvSpPr>
              <a:spLocks noChangeShapeType="1"/>
            </p:cNvSpPr>
            <p:nvPr/>
          </p:nvSpPr>
          <p:spPr bwMode="auto">
            <a:xfrm>
              <a:off x="5284" y="76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5"/>
            <p:cNvSpPr>
              <a:spLocks noChangeShapeType="1"/>
            </p:cNvSpPr>
            <p:nvPr/>
          </p:nvSpPr>
          <p:spPr bwMode="auto">
            <a:xfrm>
              <a:off x="5284" y="76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6"/>
            <p:cNvSpPr>
              <a:spLocks noChangeShapeType="1"/>
            </p:cNvSpPr>
            <p:nvPr/>
          </p:nvSpPr>
          <p:spPr bwMode="auto">
            <a:xfrm>
              <a:off x="235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27"/>
            <p:cNvSpPr>
              <a:spLocks noChangeShapeType="1"/>
            </p:cNvSpPr>
            <p:nvPr/>
          </p:nvSpPr>
          <p:spPr bwMode="auto">
            <a:xfrm>
              <a:off x="1769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5" name="Rectangle 28"/>
            <p:cNvSpPr>
              <a:spLocks noChangeArrowheads="1"/>
            </p:cNvSpPr>
            <p:nvPr/>
          </p:nvSpPr>
          <p:spPr bwMode="auto">
            <a:xfrm>
              <a:off x="3288" y="768"/>
              <a:ext cx="8" cy="2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16" name="Line 29"/>
            <p:cNvSpPr>
              <a:spLocks noChangeShapeType="1"/>
            </p:cNvSpPr>
            <p:nvPr/>
          </p:nvSpPr>
          <p:spPr bwMode="auto">
            <a:xfrm>
              <a:off x="3288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30"/>
            <p:cNvSpPr>
              <a:spLocks noChangeShapeType="1"/>
            </p:cNvSpPr>
            <p:nvPr/>
          </p:nvSpPr>
          <p:spPr bwMode="auto">
            <a:xfrm>
              <a:off x="5284" y="768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8" name="Rectangle 31"/>
            <p:cNvSpPr>
              <a:spLocks noChangeArrowheads="1"/>
            </p:cNvSpPr>
            <p:nvPr/>
          </p:nvSpPr>
          <p:spPr bwMode="auto">
            <a:xfrm>
              <a:off x="855" y="1006"/>
              <a:ext cx="32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123</a:t>
              </a:r>
              <a:endParaRPr lang="en-US"/>
            </a:p>
          </p:txBody>
        </p:sp>
        <p:sp>
          <p:nvSpPr>
            <p:cNvPr id="16419" name="Rectangle 32"/>
            <p:cNvSpPr>
              <a:spLocks noChangeArrowheads="1"/>
            </p:cNvSpPr>
            <p:nvPr/>
          </p:nvSpPr>
          <p:spPr bwMode="auto">
            <a:xfrm>
              <a:off x="2148" y="1006"/>
              <a:ext cx="82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233-9876</a:t>
              </a:r>
              <a:endParaRPr lang="en-US"/>
            </a:p>
          </p:txBody>
        </p:sp>
        <p:sp>
          <p:nvSpPr>
            <p:cNvPr id="16420" name="Line 33"/>
            <p:cNvSpPr>
              <a:spLocks noChangeShapeType="1"/>
            </p:cNvSpPr>
            <p:nvPr/>
          </p:nvSpPr>
          <p:spPr bwMode="auto">
            <a:xfrm>
              <a:off x="235" y="99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Line 34"/>
            <p:cNvSpPr>
              <a:spLocks noChangeShapeType="1"/>
            </p:cNvSpPr>
            <p:nvPr/>
          </p:nvSpPr>
          <p:spPr bwMode="auto">
            <a:xfrm>
              <a:off x="235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35"/>
            <p:cNvSpPr>
              <a:spLocks noChangeShapeType="1"/>
            </p:cNvSpPr>
            <p:nvPr/>
          </p:nvSpPr>
          <p:spPr bwMode="auto">
            <a:xfrm>
              <a:off x="242" y="998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Line 36"/>
            <p:cNvSpPr>
              <a:spLocks noChangeShapeType="1"/>
            </p:cNvSpPr>
            <p:nvPr/>
          </p:nvSpPr>
          <p:spPr bwMode="auto">
            <a:xfrm>
              <a:off x="1769" y="998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Line 37"/>
            <p:cNvSpPr>
              <a:spLocks noChangeShapeType="1"/>
            </p:cNvSpPr>
            <p:nvPr/>
          </p:nvSpPr>
          <p:spPr bwMode="auto">
            <a:xfrm>
              <a:off x="1769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Line 38"/>
            <p:cNvSpPr>
              <a:spLocks noChangeShapeType="1"/>
            </p:cNvSpPr>
            <p:nvPr/>
          </p:nvSpPr>
          <p:spPr bwMode="auto">
            <a:xfrm>
              <a:off x="1777" y="998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6" name="Line 39"/>
            <p:cNvSpPr>
              <a:spLocks noChangeShapeType="1"/>
            </p:cNvSpPr>
            <p:nvPr/>
          </p:nvSpPr>
          <p:spPr bwMode="auto">
            <a:xfrm>
              <a:off x="3288" y="998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7" name="Line 40"/>
            <p:cNvSpPr>
              <a:spLocks noChangeShapeType="1"/>
            </p:cNvSpPr>
            <p:nvPr/>
          </p:nvSpPr>
          <p:spPr bwMode="auto">
            <a:xfrm>
              <a:off x="3288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8" name="Line 41"/>
            <p:cNvSpPr>
              <a:spLocks noChangeShapeType="1"/>
            </p:cNvSpPr>
            <p:nvPr/>
          </p:nvSpPr>
          <p:spPr bwMode="auto">
            <a:xfrm>
              <a:off x="3296" y="998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9" name="Line 42"/>
            <p:cNvSpPr>
              <a:spLocks noChangeShapeType="1"/>
            </p:cNvSpPr>
            <p:nvPr/>
          </p:nvSpPr>
          <p:spPr bwMode="auto">
            <a:xfrm>
              <a:off x="5284" y="998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0" name="Line 43"/>
            <p:cNvSpPr>
              <a:spLocks noChangeShapeType="1"/>
            </p:cNvSpPr>
            <p:nvPr/>
          </p:nvSpPr>
          <p:spPr bwMode="auto">
            <a:xfrm>
              <a:off x="5284" y="998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1" name="Line 44"/>
            <p:cNvSpPr>
              <a:spLocks noChangeShapeType="1"/>
            </p:cNvSpPr>
            <p:nvPr/>
          </p:nvSpPr>
          <p:spPr bwMode="auto">
            <a:xfrm>
              <a:off x="235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45"/>
            <p:cNvSpPr>
              <a:spLocks noChangeShapeType="1"/>
            </p:cNvSpPr>
            <p:nvPr/>
          </p:nvSpPr>
          <p:spPr bwMode="auto">
            <a:xfrm>
              <a:off x="1769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Rectangle 46"/>
            <p:cNvSpPr>
              <a:spLocks noChangeArrowheads="1"/>
            </p:cNvSpPr>
            <p:nvPr/>
          </p:nvSpPr>
          <p:spPr bwMode="auto">
            <a:xfrm>
              <a:off x="3288" y="1006"/>
              <a:ext cx="8" cy="23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34" name="Line 47"/>
            <p:cNvSpPr>
              <a:spLocks noChangeShapeType="1"/>
            </p:cNvSpPr>
            <p:nvPr/>
          </p:nvSpPr>
          <p:spPr bwMode="auto">
            <a:xfrm>
              <a:off x="3288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Line 48"/>
            <p:cNvSpPr>
              <a:spLocks noChangeShapeType="1"/>
            </p:cNvSpPr>
            <p:nvPr/>
          </p:nvSpPr>
          <p:spPr bwMode="auto">
            <a:xfrm>
              <a:off x="5284" y="1006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Rectangle 49"/>
            <p:cNvSpPr>
              <a:spLocks noChangeArrowheads="1"/>
            </p:cNvSpPr>
            <p:nvPr/>
          </p:nvSpPr>
          <p:spPr bwMode="auto">
            <a:xfrm>
              <a:off x="855" y="1245"/>
              <a:ext cx="32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333</a:t>
              </a:r>
              <a:endParaRPr lang="en-US"/>
            </a:p>
          </p:txBody>
        </p:sp>
        <p:sp>
          <p:nvSpPr>
            <p:cNvPr id="16437" name="Rectangle 50"/>
            <p:cNvSpPr>
              <a:spLocks noChangeArrowheads="1"/>
            </p:cNvSpPr>
            <p:nvPr/>
          </p:nvSpPr>
          <p:spPr bwMode="auto">
            <a:xfrm>
              <a:off x="2148" y="1245"/>
              <a:ext cx="82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233-1231</a:t>
              </a:r>
              <a:endParaRPr lang="en-US"/>
            </a:p>
          </p:txBody>
        </p:sp>
        <p:sp>
          <p:nvSpPr>
            <p:cNvPr id="16438" name="Rectangle 51"/>
            <p:cNvSpPr>
              <a:spLocks noChangeArrowheads="1"/>
            </p:cNvSpPr>
            <p:nvPr/>
          </p:nvSpPr>
          <p:spPr bwMode="auto">
            <a:xfrm>
              <a:off x="3379" y="1245"/>
              <a:ext cx="125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BA, BSc, PhD</a:t>
              </a:r>
              <a:endParaRPr lang="en-US"/>
            </a:p>
          </p:txBody>
        </p:sp>
        <p:sp>
          <p:nvSpPr>
            <p:cNvPr id="16439" name="Line 52"/>
            <p:cNvSpPr>
              <a:spLocks noChangeShapeType="1"/>
            </p:cNvSpPr>
            <p:nvPr/>
          </p:nvSpPr>
          <p:spPr bwMode="auto">
            <a:xfrm>
              <a:off x="235" y="1233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Line 53"/>
            <p:cNvSpPr>
              <a:spLocks noChangeShapeType="1"/>
            </p:cNvSpPr>
            <p:nvPr/>
          </p:nvSpPr>
          <p:spPr bwMode="auto">
            <a:xfrm>
              <a:off x="235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Rectangle 54"/>
            <p:cNvSpPr>
              <a:spLocks noChangeArrowheads="1"/>
            </p:cNvSpPr>
            <p:nvPr/>
          </p:nvSpPr>
          <p:spPr bwMode="auto">
            <a:xfrm>
              <a:off x="242" y="1233"/>
              <a:ext cx="1527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42" name="Line 55"/>
            <p:cNvSpPr>
              <a:spLocks noChangeShapeType="1"/>
            </p:cNvSpPr>
            <p:nvPr/>
          </p:nvSpPr>
          <p:spPr bwMode="auto">
            <a:xfrm>
              <a:off x="242" y="1233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Line 56"/>
            <p:cNvSpPr>
              <a:spLocks noChangeShapeType="1"/>
            </p:cNvSpPr>
            <p:nvPr/>
          </p:nvSpPr>
          <p:spPr bwMode="auto">
            <a:xfrm>
              <a:off x="1769" y="1233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Line 57"/>
            <p:cNvSpPr>
              <a:spLocks noChangeShapeType="1"/>
            </p:cNvSpPr>
            <p:nvPr/>
          </p:nvSpPr>
          <p:spPr bwMode="auto">
            <a:xfrm>
              <a:off x="1769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" name="Rectangle 58"/>
            <p:cNvSpPr>
              <a:spLocks noChangeArrowheads="1"/>
            </p:cNvSpPr>
            <p:nvPr/>
          </p:nvSpPr>
          <p:spPr bwMode="auto">
            <a:xfrm>
              <a:off x="1777" y="1233"/>
              <a:ext cx="1511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46" name="Line 59"/>
            <p:cNvSpPr>
              <a:spLocks noChangeShapeType="1"/>
            </p:cNvSpPr>
            <p:nvPr/>
          </p:nvSpPr>
          <p:spPr bwMode="auto">
            <a:xfrm>
              <a:off x="1777" y="1233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7" name="Rectangle 60"/>
            <p:cNvSpPr>
              <a:spLocks noChangeArrowheads="1"/>
            </p:cNvSpPr>
            <p:nvPr/>
          </p:nvSpPr>
          <p:spPr bwMode="auto">
            <a:xfrm>
              <a:off x="3288" y="1233"/>
              <a:ext cx="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48" name="Line 61"/>
            <p:cNvSpPr>
              <a:spLocks noChangeShapeType="1"/>
            </p:cNvSpPr>
            <p:nvPr/>
          </p:nvSpPr>
          <p:spPr bwMode="auto">
            <a:xfrm>
              <a:off x="3288" y="1233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Line 62"/>
            <p:cNvSpPr>
              <a:spLocks noChangeShapeType="1"/>
            </p:cNvSpPr>
            <p:nvPr/>
          </p:nvSpPr>
          <p:spPr bwMode="auto">
            <a:xfrm>
              <a:off x="3288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Rectangle 63"/>
            <p:cNvSpPr>
              <a:spLocks noChangeArrowheads="1"/>
            </p:cNvSpPr>
            <p:nvPr/>
          </p:nvSpPr>
          <p:spPr bwMode="auto">
            <a:xfrm>
              <a:off x="3296" y="1233"/>
              <a:ext cx="1988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51" name="Line 64"/>
            <p:cNvSpPr>
              <a:spLocks noChangeShapeType="1"/>
            </p:cNvSpPr>
            <p:nvPr/>
          </p:nvSpPr>
          <p:spPr bwMode="auto">
            <a:xfrm>
              <a:off x="3296" y="1233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2" name="Line 65"/>
            <p:cNvSpPr>
              <a:spLocks noChangeShapeType="1"/>
            </p:cNvSpPr>
            <p:nvPr/>
          </p:nvSpPr>
          <p:spPr bwMode="auto">
            <a:xfrm>
              <a:off x="5284" y="1233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Line 66"/>
            <p:cNvSpPr>
              <a:spLocks noChangeShapeType="1"/>
            </p:cNvSpPr>
            <p:nvPr/>
          </p:nvSpPr>
          <p:spPr bwMode="auto">
            <a:xfrm>
              <a:off x="5284" y="1233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Line 67"/>
            <p:cNvSpPr>
              <a:spLocks noChangeShapeType="1"/>
            </p:cNvSpPr>
            <p:nvPr/>
          </p:nvSpPr>
          <p:spPr bwMode="auto">
            <a:xfrm>
              <a:off x="235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Line 68"/>
            <p:cNvSpPr>
              <a:spLocks noChangeShapeType="1"/>
            </p:cNvSpPr>
            <p:nvPr/>
          </p:nvSpPr>
          <p:spPr bwMode="auto">
            <a:xfrm>
              <a:off x="1769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Rectangle 69"/>
            <p:cNvSpPr>
              <a:spLocks noChangeArrowheads="1"/>
            </p:cNvSpPr>
            <p:nvPr/>
          </p:nvSpPr>
          <p:spPr bwMode="auto">
            <a:xfrm>
              <a:off x="3288" y="1241"/>
              <a:ext cx="8" cy="2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57" name="Line 70"/>
            <p:cNvSpPr>
              <a:spLocks noChangeShapeType="1"/>
            </p:cNvSpPr>
            <p:nvPr/>
          </p:nvSpPr>
          <p:spPr bwMode="auto">
            <a:xfrm>
              <a:off x="3288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Line 71"/>
            <p:cNvSpPr>
              <a:spLocks noChangeShapeType="1"/>
            </p:cNvSpPr>
            <p:nvPr/>
          </p:nvSpPr>
          <p:spPr bwMode="auto">
            <a:xfrm>
              <a:off x="5284" y="1241"/>
              <a:ext cx="1" cy="2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Rectangle 72"/>
            <p:cNvSpPr>
              <a:spLocks noChangeArrowheads="1"/>
            </p:cNvSpPr>
            <p:nvPr/>
          </p:nvSpPr>
          <p:spPr bwMode="auto">
            <a:xfrm>
              <a:off x="855" y="1479"/>
              <a:ext cx="32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679</a:t>
              </a:r>
              <a:endParaRPr lang="en-US"/>
            </a:p>
          </p:txBody>
        </p:sp>
        <p:sp>
          <p:nvSpPr>
            <p:cNvPr id="16460" name="Rectangle 73"/>
            <p:cNvSpPr>
              <a:spLocks noChangeArrowheads="1"/>
            </p:cNvSpPr>
            <p:nvPr/>
          </p:nvSpPr>
          <p:spPr bwMode="auto">
            <a:xfrm>
              <a:off x="2148" y="1479"/>
              <a:ext cx="82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233-1231</a:t>
              </a:r>
              <a:endParaRPr lang="en-US"/>
            </a:p>
          </p:txBody>
        </p:sp>
        <p:sp>
          <p:nvSpPr>
            <p:cNvPr id="16461" name="Rectangle 74"/>
            <p:cNvSpPr>
              <a:spLocks noChangeArrowheads="1"/>
            </p:cNvSpPr>
            <p:nvPr/>
          </p:nvSpPr>
          <p:spPr bwMode="auto">
            <a:xfrm>
              <a:off x="3379" y="1479"/>
              <a:ext cx="87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500">
                  <a:solidFill>
                    <a:srgbClr val="010000"/>
                  </a:solidFill>
                </a:rPr>
                <a:t>BSc, MSc</a:t>
              </a:r>
              <a:endParaRPr lang="en-US"/>
            </a:p>
          </p:txBody>
        </p:sp>
        <p:sp>
          <p:nvSpPr>
            <p:cNvPr id="16462" name="Line 75"/>
            <p:cNvSpPr>
              <a:spLocks noChangeShapeType="1"/>
            </p:cNvSpPr>
            <p:nvPr/>
          </p:nvSpPr>
          <p:spPr bwMode="auto">
            <a:xfrm>
              <a:off x="235" y="1471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Line 76"/>
            <p:cNvSpPr>
              <a:spLocks noChangeShapeType="1"/>
            </p:cNvSpPr>
            <p:nvPr/>
          </p:nvSpPr>
          <p:spPr bwMode="auto">
            <a:xfrm>
              <a:off x="235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4" name="Line 77"/>
            <p:cNvSpPr>
              <a:spLocks noChangeShapeType="1"/>
            </p:cNvSpPr>
            <p:nvPr/>
          </p:nvSpPr>
          <p:spPr bwMode="auto">
            <a:xfrm>
              <a:off x="242" y="1471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Line 78"/>
            <p:cNvSpPr>
              <a:spLocks noChangeShapeType="1"/>
            </p:cNvSpPr>
            <p:nvPr/>
          </p:nvSpPr>
          <p:spPr bwMode="auto">
            <a:xfrm>
              <a:off x="1769" y="1471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6" name="Line 79"/>
            <p:cNvSpPr>
              <a:spLocks noChangeShapeType="1"/>
            </p:cNvSpPr>
            <p:nvPr/>
          </p:nvSpPr>
          <p:spPr bwMode="auto">
            <a:xfrm>
              <a:off x="1769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7" name="Line 80"/>
            <p:cNvSpPr>
              <a:spLocks noChangeShapeType="1"/>
            </p:cNvSpPr>
            <p:nvPr/>
          </p:nvSpPr>
          <p:spPr bwMode="auto">
            <a:xfrm>
              <a:off x="1777" y="1471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8" name="Line 81"/>
            <p:cNvSpPr>
              <a:spLocks noChangeShapeType="1"/>
            </p:cNvSpPr>
            <p:nvPr/>
          </p:nvSpPr>
          <p:spPr bwMode="auto">
            <a:xfrm>
              <a:off x="3288" y="1471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9" name="Line 82"/>
            <p:cNvSpPr>
              <a:spLocks noChangeShapeType="1"/>
            </p:cNvSpPr>
            <p:nvPr/>
          </p:nvSpPr>
          <p:spPr bwMode="auto">
            <a:xfrm>
              <a:off x="3288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0" name="Line 83"/>
            <p:cNvSpPr>
              <a:spLocks noChangeShapeType="1"/>
            </p:cNvSpPr>
            <p:nvPr/>
          </p:nvSpPr>
          <p:spPr bwMode="auto">
            <a:xfrm>
              <a:off x="3296" y="1471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Line 84"/>
            <p:cNvSpPr>
              <a:spLocks noChangeShapeType="1"/>
            </p:cNvSpPr>
            <p:nvPr/>
          </p:nvSpPr>
          <p:spPr bwMode="auto">
            <a:xfrm>
              <a:off x="5284" y="1471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2" name="Line 85"/>
            <p:cNvSpPr>
              <a:spLocks noChangeShapeType="1"/>
            </p:cNvSpPr>
            <p:nvPr/>
          </p:nvSpPr>
          <p:spPr bwMode="auto">
            <a:xfrm>
              <a:off x="5284" y="1471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3" name="Line 86"/>
            <p:cNvSpPr>
              <a:spLocks noChangeShapeType="1"/>
            </p:cNvSpPr>
            <p:nvPr/>
          </p:nvSpPr>
          <p:spPr bwMode="auto">
            <a:xfrm>
              <a:off x="235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4" name="Line 87"/>
            <p:cNvSpPr>
              <a:spLocks noChangeShapeType="1"/>
            </p:cNvSpPr>
            <p:nvPr/>
          </p:nvSpPr>
          <p:spPr bwMode="auto">
            <a:xfrm>
              <a:off x="235" y="171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5" name="Line 88"/>
            <p:cNvSpPr>
              <a:spLocks noChangeShapeType="1"/>
            </p:cNvSpPr>
            <p:nvPr/>
          </p:nvSpPr>
          <p:spPr bwMode="auto">
            <a:xfrm>
              <a:off x="235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6" name="Line 89"/>
            <p:cNvSpPr>
              <a:spLocks noChangeShapeType="1"/>
            </p:cNvSpPr>
            <p:nvPr/>
          </p:nvSpPr>
          <p:spPr bwMode="auto">
            <a:xfrm>
              <a:off x="235" y="1710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7" name="Line 90"/>
            <p:cNvSpPr>
              <a:spLocks noChangeShapeType="1"/>
            </p:cNvSpPr>
            <p:nvPr/>
          </p:nvSpPr>
          <p:spPr bwMode="auto">
            <a:xfrm>
              <a:off x="235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8" name="Line 91"/>
            <p:cNvSpPr>
              <a:spLocks noChangeShapeType="1"/>
            </p:cNvSpPr>
            <p:nvPr/>
          </p:nvSpPr>
          <p:spPr bwMode="auto">
            <a:xfrm>
              <a:off x="242" y="1710"/>
              <a:ext cx="15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79" name="Line 92"/>
            <p:cNvSpPr>
              <a:spLocks noChangeShapeType="1"/>
            </p:cNvSpPr>
            <p:nvPr/>
          </p:nvSpPr>
          <p:spPr bwMode="auto">
            <a:xfrm>
              <a:off x="1769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0" name="Line 93"/>
            <p:cNvSpPr>
              <a:spLocks noChangeShapeType="1"/>
            </p:cNvSpPr>
            <p:nvPr/>
          </p:nvSpPr>
          <p:spPr bwMode="auto">
            <a:xfrm>
              <a:off x="1769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1" name="Line 94"/>
            <p:cNvSpPr>
              <a:spLocks noChangeShapeType="1"/>
            </p:cNvSpPr>
            <p:nvPr/>
          </p:nvSpPr>
          <p:spPr bwMode="auto">
            <a:xfrm>
              <a:off x="1769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2" name="Line 95"/>
            <p:cNvSpPr>
              <a:spLocks noChangeShapeType="1"/>
            </p:cNvSpPr>
            <p:nvPr/>
          </p:nvSpPr>
          <p:spPr bwMode="auto">
            <a:xfrm>
              <a:off x="1777" y="1710"/>
              <a:ext cx="15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3" name="Rectangle 96"/>
            <p:cNvSpPr>
              <a:spLocks noChangeArrowheads="1"/>
            </p:cNvSpPr>
            <p:nvPr/>
          </p:nvSpPr>
          <p:spPr bwMode="auto">
            <a:xfrm>
              <a:off x="3288" y="1479"/>
              <a:ext cx="8" cy="23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6484" name="Line 97"/>
            <p:cNvSpPr>
              <a:spLocks noChangeShapeType="1"/>
            </p:cNvSpPr>
            <p:nvPr/>
          </p:nvSpPr>
          <p:spPr bwMode="auto">
            <a:xfrm>
              <a:off x="3288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5" name="Line 98"/>
            <p:cNvSpPr>
              <a:spLocks noChangeShapeType="1"/>
            </p:cNvSpPr>
            <p:nvPr/>
          </p:nvSpPr>
          <p:spPr bwMode="auto">
            <a:xfrm>
              <a:off x="3288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6" name="Line 99"/>
            <p:cNvSpPr>
              <a:spLocks noChangeShapeType="1"/>
            </p:cNvSpPr>
            <p:nvPr/>
          </p:nvSpPr>
          <p:spPr bwMode="auto">
            <a:xfrm>
              <a:off x="3288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" name="Line 100"/>
            <p:cNvSpPr>
              <a:spLocks noChangeShapeType="1"/>
            </p:cNvSpPr>
            <p:nvPr/>
          </p:nvSpPr>
          <p:spPr bwMode="auto">
            <a:xfrm>
              <a:off x="3296" y="1710"/>
              <a:ext cx="19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8" name="Line 101"/>
            <p:cNvSpPr>
              <a:spLocks noChangeShapeType="1"/>
            </p:cNvSpPr>
            <p:nvPr/>
          </p:nvSpPr>
          <p:spPr bwMode="auto">
            <a:xfrm>
              <a:off x="5284" y="1479"/>
              <a:ext cx="1" cy="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9" name="Line 102"/>
            <p:cNvSpPr>
              <a:spLocks noChangeShapeType="1"/>
            </p:cNvSpPr>
            <p:nvPr/>
          </p:nvSpPr>
          <p:spPr bwMode="auto">
            <a:xfrm>
              <a:off x="5284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0" name="Line 103"/>
            <p:cNvSpPr>
              <a:spLocks noChangeShapeType="1"/>
            </p:cNvSpPr>
            <p:nvPr/>
          </p:nvSpPr>
          <p:spPr bwMode="auto">
            <a:xfrm>
              <a:off x="5284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1" name="Line 104"/>
            <p:cNvSpPr>
              <a:spLocks noChangeShapeType="1"/>
            </p:cNvSpPr>
            <p:nvPr/>
          </p:nvSpPr>
          <p:spPr bwMode="auto">
            <a:xfrm>
              <a:off x="5284" y="1710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92" name="Line 105"/>
            <p:cNvSpPr>
              <a:spLocks noChangeShapeType="1"/>
            </p:cNvSpPr>
            <p:nvPr/>
          </p:nvSpPr>
          <p:spPr bwMode="auto">
            <a:xfrm>
              <a:off x="5284" y="1710"/>
              <a:ext cx="1" cy="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First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5EBF-A7F9-474C-AE17-036C66E93BD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3" name="Rectangle 247"/>
          <p:cNvSpPr>
            <a:spLocks noChangeArrowheads="1"/>
          </p:cNvSpPr>
          <p:nvPr/>
        </p:nvSpPr>
        <p:spPr bwMode="auto">
          <a:xfrm>
            <a:off x="5029200" y="1879600"/>
            <a:ext cx="152400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</a:rPr>
              <a:t>EmpNum</a:t>
            </a:r>
          </a:p>
        </p:txBody>
      </p:sp>
      <p:sp>
        <p:nvSpPr>
          <p:cNvPr id="17414" name="Rectangle 248"/>
          <p:cNvSpPr>
            <a:spLocks noChangeArrowheads="1"/>
          </p:cNvSpPr>
          <p:nvPr/>
        </p:nvSpPr>
        <p:spPr bwMode="auto">
          <a:xfrm>
            <a:off x="6553200" y="1879600"/>
            <a:ext cx="1733550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000000"/>
                </a:solidFill>
              </a:rPr>
              <a:t>EmpDegree</a:t>
            </a:r>
          </a:p>
        </p:txBody>
      </p:sp>
      <p:sp>
        <p:nvSpPr>
          <p:cNvPr id="17415" name="Rectangle 249"/>
          <p:cNvSpPr>
            <a:spLocks noChangeArrowheads="1"/>
          </p:cNvSpPr>
          <p:nvPr/>
        </p:nvSpPr>
        <p:spPr bwMode="auto">
          <a:xfrm>
            <a:off x="5029200" y="23272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333</a:t>
            </a:r>
          </a:p>
        </p:txBody>
      </p:sp>
      <p:sp>
        <p:nvSpPr>
          <p:cNvPr id="17416" name="Rectangle 250"/>
          <p:cNvSpPr>
            <a:spLocks noChangeArrowheads="1"/>
          </p:cNvSpPr>
          <p:nvPr/>
        </p:nvSpPr>
        <p:spPr bwMode="auto">
          <a:xfrm>
            <a:off x="6553200" y="23272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BA</a:t>
            </a:r>
          </a:p>
        </p:txBody>
      </p:sp>
      <p:sp>
        <p:nvSpPr>
          <p:cNvPr id="17417" name="Rectangle 251"/>
          <p:cNvSpPr>
            <a:spLocks noChangeArrowheads="1"/>
          </p:cNvSpPr>
          <p:nvPr/>
        </p:nvSpPr>
        <p:spPr bwMode="auto">
          <a:xfrm>
            <a:off x="5029200" y="27844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333</a:t>
            </a:r>
          </a:p>
        </p:txBody>
      </p:sp>
      <p:sp>
        <p:nvSpPr>
          <p:cNvPr id="17418" name="Rectangle 252"/>
          <p:cNvSpPr>
            <a:spLocks noChangeArrowheads="1"/>
          </p:cNvSpPr>
          <p:nvPr/>
        </p:nvSpPr>
        <p:spPr bwMode="auto">
          <a:xfrm>
            <a:off x="6553200" y="27844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BSc</a:t>
            </a:r>
          </a:p>
        </p:txBody>
      </p:sp>
      <p:sp>
        <p:nvSpPr>
          <p:cNvPr id="17419" name="Rectangle 253"/>
          <p:cNvSpPr>
            <a:spLocks noChangeArrowheads="1"/>
          </p:cNvSpPr>
          <p:nvPr/>
        </p:nvSpPr>
        <p:spPr bwMode="auto">
          <a:xfrm>
            <a:off x="5029200" y="32416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333</a:t>
            </a:r>
          </a:p>
        </p:txBody>
      </p:sp>
      <p:sp>
        <p:nvSpPr>
          <p:cNvPr id="17420" name="Rectangle 254"/>
          <p:cNvSpPr>
            <a:spLocks noChangeArrowheads="1"/>
          </p:cNvSpPr>
          <p:nvPr/>
        </p:nvSpPr>
        <p:spPr bwMode="auto">
          <a:xfrm>
            <a:off x="6553200" y="32416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PhD</a:t>
            </a:r>
          </a:p>
        </p:txBody>
      </p:sp>
      <p:sp>
        <p:nvSpPr>
          <p:cNvPr id="17421" name="Rectangle 255"/>
          <p:cNvSpPr>
            <a:spLocks noChangeArrowheads="1"/>
          </p:cNvSpPr>
          <p:nvPr/>
        </p:nvSpPr>
        <p:spPr bwMode="auto">
          <a:xfrm>
            <a:off x="5029200" y="36988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679</a:t>
            </a:r>
          </a:p>
        </p:txBody>
      </p:sp>
      <p:sp>
        <p:nvSpPr>
          <p:cNvPr id="17422" name="Rectangle 256"/>
          <p:cNvSpPr>
            <a:spLocks noChangeArrowheads="1"/>
          </p:cNvSpPr>
          <p:nvPr/>
        </p:nvSpPr>
        <p:spPr bwMode="auto">
          <a:xfrm>
            <a:off x="6553200" y="36988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BSc</a:t>
            </a:r>
          </a:p>
        </p:txBody>
      </p:sp>
      <p:sp>
        <p:nvSpPr>
          <p:cNvPr id="17423" name="Rectangle 257"/>
          <p:cNvSpPr>
            <a:spLocks noChangeArrowheads="1"/>
          </p:cNvSpPr>
          <p:nvPr/>
        </p:nvSpPr>
        <p:spPr bwMode="auto">
          <a:xfrm>
            <a:off x="6553200" y="41560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MSc</a:t>
            </a:r>
          </a:p>
        </p:txBody>
      </p:sp>
      <p:sp>
        <p:nvSpPr>
          <p:cNvPr id="17424" name="Rectangle 258"/>
          <p:cNvSpPr>
            <a:spLocks noChangeArrowheads="1"/>
          </p:cNvSpPr>
          <p:nvPr/>
        </p:nvSpPr>
        <p:spPr bwMode="auto">
          <a:xfrm>
            <a:off x="5029200" y="41560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679</a:t>
            </a:r>
          </a:p>
        </p:txBody>
      </p:sp>
      <p:sp>
        <p:nvSpPr>
          <p:cNvPr id="17425" name="Rectangle 259"/>
          <p:cNvSpPr>
            <a:spLocks noChangeArrowheads="1"/>
          </p:cNvSpPr>
          <p:nvPr/>
        </p:nvSpPr>
        <p:spPr bwMode="auto">
          <a:xfrm>
            <a:off x="762000" y="2108200"/>
            <a:ext cx="1676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/>
              <a:t>EmpNum</a:t>
            </a:r>
          </a:p>
        </p:txBody>
      </p:sp>
      <p:sp>
        <p:nvSpPr>
          <p:cNvPr id="17426" name="Rectangle 260"/>
          <p:cNvSpPr>
            <a:spLocks noChangeArrowheads="1"/>
          </p:cNvSpPr>
          <p:nvPr/>
        </p:nvSpPr>
        <p:spPr bwMode="auto">
          <a:xfrm>
            <a:off x="2438400" y="2108200"/>
            <a:ext cx="1676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/>
              <a:t>EmpPhone</a:t>
            </a:r>
          </a:p>
        </p:txBody>
      </p:sp>
      <p:sp>
        <p:nvSpPr>
          <p:cNvPr id="17427" name="Rectangle 261"/>
          <p:cNvSpPr>
            <a:spLocks noChangeArrowheads="1"/>
          </p:cNvSpPr>
          <p:nvPr/>
        </p:nvSpPr>
        <p:spPr bwMode="auto">
          <a:xfrm>
            <a:off x="762000" y="25654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123</a:t>
            </a:r>
          </a:p>
        </p:txBody>
      </p:sp>
      <p:sp>
        <p:nvSpPr>
          <p:cNvPr id="17428" name="Rectangle 262"/>
          <p:cNvSpPr>
            <a:spLocks noChangeArrowheads="1"/>
          </p:cNvSpPr>
          <p:nvPr/>
        </p:nvSpPr>
        <p:spPr bwMode="auto">
          <a:xfrm>
            <a:off x="2438400" y="25654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233-9876</a:t>
            </a:r>
          </a:p>
        </p:txBody>
      </p:sp>
      <p:sp>
        <p:nvSpPr>
          <p:cNvPr id="17429" name="Rectangle 263"/>
          <p:cNvSpPr>
            <a:spLocks noChangeArrowheads="1"/>
          </p:cNvSpPr>
          <p:nvPr/>
        </p:nvSpPr>
        <p:spPr bwMode="auto">
          <a:xfrm>
            <a:off x="762000" y="30226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333</a:t>
            </a:r>
          </a:p>
        </p:txBody>
      </p:sp>
      <p:sp>
        <p:nvSpPr>
          <p:cNvPr id="17430" name="Rectangle 264"/>
          <p:cNvSpPr>
            <a:spLocks noChangeArrowheads="1"/>
          </p:cNvSpPr>
          <p:nvPr/>
        </p:nvSpPr>
        <p:spPr bwMode="auto">
          <a:xfrm>
            <a:off x="2438400" y="30226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233-1231</a:t>
            </a:r>
          </a:p>
        </p:txBody>
      </p:sp>
      <p:sp>
        <p:nvSpPr>
          <p:cNvPr id="17431" name="Rectangle 265"/>
          <p:cNvSpPr>
            <a:spLocks noChangeArrowheads="1"/>
          </p:cNvSpPr>
          <p:nvPr/>
        </p:nvSpPr>
        <p:spPr bwMode="auto">
          <a:xfrm>
            <a:off x="762000" y="34798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679</a:t>
            </a:r>
          </a:p>
        </p:txBody>
      </p:sp>
      <p:sp>
        <p:nvSpPr>
          <p:cNvPr id="17432" name="Rectangle 266"/>
          <p:cNvSpPr>
            <a:spLocks noChangeArrowheads="1"/>
          </p:cNvSpPr>
          <p:nvPr/>
        </p:nvSpPr>
        <p:spPr bwMode="auto">
          <a:xfrm>
            <a:off x="2438400" y="3479800"/>
            <a:ext cx="167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233-1231</a:t>
            </a:r>
          </a:p>
        </p:txBody>
      </p:sp>
      <p:sp>
        <p:nvSpPr>
          <p:cNvPr id="17433" name="Text Box 267"/>
          <p:cNvSpPr txBox="1">
            <a:spLocks noChangeArrowheads="1"/>
          </p:cNvSpPr>
          <p:nvPr/>
        </p:nvSpPr>
        <p:spPr bwMode="auto">
          <a:xfrm>
            <a:off x="685800" y="50038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An outer join between Employee and EmployeeDegree will produce the information we saw before</a:t>
            </a:r>
          </a:p>
        </p:txBody>
      </p:sp>
      <p:sp>
        <p:nvSpPr>
          <p:cNvPr id="17434" name="Rectangle 268"/>
          <p:cNvSpPr>
            <a:spLocks noChangeArrowheads="1"/>
          </p:cNvSpPr>
          <p:nvPr/>
        </p:nvSpPr>
        <p:spPr bwMode="auto">
          <a:xfrm>
            <a:off x="762000" y="1498600"/>
            <a:ext cx="147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Employee</a:t>
            </a:r>
          </a:p>
        </p:txBody>
      </p:sp>
      <p:sp>
        <p:nvSpPr>
          <p:cNvPr id="17435" name="Rectangle 269"/>
          <p:cNvSpPr>
            <a:spLocks noChangeArrowheads="1"/>
          </p:cNvSpPr>
          <p:nvPr/>
        </p:nvSpPr>
        <p:spPr bwMode="auto">
          <a:xfrm>
            <a:off x="5029200" y="1270000"/>
            <a:ext cx="238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EmployeeDegree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Second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4313A-1155-4FD2-9F53-614B27FB6F9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809625" y="1219200"/>
            <a:ext cx="7877175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  <a:tabLst>
                <a:tab pos="227013" algn="l"/>
              </a:tabLst>
            </a:pPr>
            <a:r>
              <a:rPr lang="en-CA" b="1">
                <a:latin typeface="Arial" pitchFamily="34" charset="0"/>
              </a:rPr>
              <a:t>Second Normal Form</a:t>
            </a:r>
          </a:p>
          <a:p>
            <a:pPr eaLnBrk="0" hangingPunct="0">
              <a:tabLst>
                <a:tab pos="227013" algn="l"/>
              </a:tabLst>
            </a:pPr>
            <a:r>
              <a:rPr lang="en-CA"/>
              <a:t>A relation is in </a:t>
            </a:r>
            <a:r>
              <a:rPr lang="en-CA" b="1"/>
              <a:t>2NF</a:t>
            </a:r>
            <a:r>
              <a:rPr lang="en-CA"/>
              <a:t> if it is in 1NF, and every non-key attribute is fully dependent on each candidate key. (That is, we don’t have any partial functional dependency.)</a:t>
            </a:r>
          </a:p>
          <a:p>
            <a:pPr eaLnBrk="0" hangingPunct="0">
              <a:tabLst>
                <a:tab pos="227013" algn="l"/>
              </a:tabLst>
            </a:pPr>
            <a:endParaRPr lang="en-CA">
              <a:latin typeface="Arial" pitchFamily="34" charset="0"/>
            </a:endParaRPr>
          </a:p>
          <a:p>
            <a:pPr eaLnBrk="0" hangingPunct="0">
              <a:buFontTx/>
              <a:buChar char="•"/>
              <a:tabLst>
                <a:tab pos="227013" algn="l"/>
              </a:tabLst>
            </a:pPr>
            <a:r>
              <a:rPr lang="en-CA">
                <a:latin typeface="Arial" pitchFamily="34" charset="0"/>
              </a:rPr>
              <a:t> </a:t>
            </a:r>
            <a:r>
              <a:rPr lang="en-CA">
                <a:latin typeface="Times" pitchFamily="18" charset="0"/>
              </a:rPr>
              <a:t>2NF (and 3NF) both involve the concepts of key and 	non-key attributes. </a:t>
            </a:r>
          </a:p>
          <a:p>
            <a:pPr eaLnBrk="0" hangingPunct="0">
              <a:buFontTx/>
              <a:buChar char="•"/>
              <a:tabLst>
                <a:tab pos="227013" algn="l"/>
              </a:tabLst>
            </a:pPr>
            <a:r>
              <a:rPr lang="en-CA">
                <a:latin typeface="Times" pitchFamily="18" charset="0"/>
              </a:rPr>
              <a:t> A </a:t>
            </a:r>
            <a:r>
              <a:rPr lang="en-CA" i="1">
                <a:latin typeface="Times" pitchFamily="18" charset="0"/>
              </a:rPr>
              <a:t>key attribute</a:t>
            </a:r>
            <a:r>
              <a:rPr lang="en-CA">
                <a:latin typeface="Times" pitchFamily="18" charset="0"/>
              </a:rPr>
              <a:t> is any attribute that is part of a key; 	any attribute that is not a key attribute, is a </a:t>
            </a:r>
            <a:r>
              <a:rPr lang="en-CA" i="1">
                <a:latin typeface="Times" pitchFamily="18" charset="0"/>
              </a:rPr>
              <a:t>non-key 	attribute</a:t>
            </a:r>
            <a:r>
              <a:rPr lang="en-CA">
                <a:latin typeface="Times" pitchFamily="18" charset="0"/>
              </a:rPr>
              <a:t>. </a:t>
            </a:r>
            <a:endParaRPr lang="en-US">
              <a:latin typeface="Times" pitchFamily="18" charset="0"/>
            </a:endParaRPr>
          </a:p>
          <a:p>
            <a:pPr eaLnBrk="0" hangingPunct="0">
              <a:buFontTx/>
              <a:buChar char="•"/>
              <a:tabLst>
                <a:tab pos="227013" algn="l"/>
              </a:tabLst>
            </a:pPr>
            <a:r>
              <a:rPr lang="en-US">
                <a:latin typeface="Times" pitchFamily="18" charset="0"/>
              </a:rPr>
              <a:t> Relations that are not in BCNF have data redundancies</a:t>
            </a:r>
          </a:p>
          <a:p>
            <a:pPr eaLnBrk="0" hangingPunct="0">
              <a:buFontTx/>
              <a:buChar char="•"/>
              <a:tabLst>
                <a:tab pos="227013" algn="l"/>
              </a:tabLst>
            </a:pPr>
            <a:r>
              <a:rPr lang="en-CA">
                <a:latin typeface="Times" pitchFamily="18" charset="0"/>
              </a:rPr>
              <a:t> A relation in 2NF will not have any partial dependencies</a:t>
            </a:r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Second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553D2-0E5C-4382-8EFB-50226CA955A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2349500" y="16637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LineNum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3949700" y="16637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ProdNum</a:t>
            </a:r>
            <a:endParaRPr lang="en-US" u="sng"/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626100" y="16637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Qty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49300" y="16637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InvNum</a:t>
            </a: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712788" y="21971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InvNum, LineNum</a:t>
            </a: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3838575" y="2197100"/>
            <a:ext cx="300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ProdNum, Qty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3227388" y="24257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712788" y="4575175"/>
            <a:ext cx="54102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Since there is a determinant that is not a candidate key, InvLine is </a:t>
            </a:r>
            <a:r>
              <a:rPr lang="en-US" b="1"/>
              <a:t>not BCNF</a:t>
            </a:r>
            <a:endParaRPr lang="en-US"/>
          </a:p>
          <a:p>
            <a:pPr eaLnBrk="0" hangingPunct="0">
              <a:spcBef>
                <a:spcPct val="50000"/>
              </a:spcBef>
            </a:pPr>
            <a:r>
              <a:rPr lang="en-US"/>
              <a:t>InvLine is </a:t>
            </a:r>
            <a:r>
              <a:rPr lang="en-US" b="1"/>
              <a:t>not 2NF</a:t>
            </a:r>
            <a:r>
              <a:rPr lang="en-US"/>
              <a:t> since there is a partial dependency of InvDate on InvNum</a:t>
            </a:r>
          </a:p>
        </p:txBody>
      </p:sp>
      <p:sp>
        <p:nvSpPr>
          <p:cNvPr id="19469" name="Text Box 17"/>
          <p:cNvSpPr txBox="1">
            <a:spLocks noChangeArrowheads="1"/>
          </p:cNvSpPr>
          <p:nvPr/>
        </p:nvSpPr>
        <p:spPr bwMode="auto">
          <a:xfrm>
            <a:off x="6997700" y="16637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InvDate</a:t>
            </a:r>
          </a:p>
        </p:txBody>
      </p:sp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2646363" y="4038600"/>
            <a:ext cx="116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66FF"/>
                </a:solidFill>
              </a:rPr>
              <a:t>InvDate</a:t>
            </a:r>
          </a:p>
        </p:txBody>
      </p:sp>
      <p:sp>
        <p:nvSpPr>
          <p:cNvPr id="19471" name="Rectangle 19"/>
          <p:cNvSpPr>
            <a:spLocks noChangeArrowheads="1"/>
          </p:cNvSpPr>
          <p:nvPr/>
        </p:nvSpPr>
        <p:spPr bwMode="auto">
          <a:xfrm>
            <a:off x="693738" y="4038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66FF"/>
                </a:solidFill>
              </a:rPr>
              <a:t>InvNum</a:t>
            </a:r>
          </a:p>
        </p:txBody>
      </p:sp>
      <p:sp>
        <p:nvSpPr>
          <p:cNvPr id="19472" name="Line 20"/>
          <p:cNvSpPr>
            <a:spLocks noChangeShapeType="1"/>
          </p:cNvSpPr>
          <p:nvPr/>
        </p:nvSpPr>
        <p:spPr bwMode="auto">
          <a:xfrm>
            <a:off x="1960563" y="4267200"/>
            <a:ext cx="609600" cy="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21"/>
          <p:cNvSpPr>
            <a:spLocks noChangeArrowheads="1"/>
          </p:cNvSpPr>
          <p:nvPr/>
        </p:nvSpPr>
        <p:spPr bwMode="auto">
          <a:xfrm>
            <a:off x="5514975" y="2667000"/>
            <a:ext cx="2649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There are two candidate keys.</a:t>
            </a:r>
          </a:p>
        </p:txBody>
      </p:sp>
      <p:sp>
        <p:nvSpPr>
          <p:cNvPr id="19474" name="Rectangle 22"/>
          <p:cNvSpPr>
            <a:spLocks noChangeArrowheads="1"/>
          </p:cNvSpPr>
          <p:nvPr/>
        </p:nvSpPr>
        <p:spPr bwMode="auto">
          <a:xfrm>
            <a:off x="5497513" y="3505200"/>
            <a:ext cx="30019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Qty is the only non-key attribute, and it is dependent on InvNum</a:t>
            </a:r>
          </a:p>
        </p:txBody>
      </p:sp>
      <p:sp>
        <p:nvSpPr>
          <p:cNvPr id="19475" name="Rectangle 23"/>
          <p:cNvSpPr>
            <a:spLocks noChangeArrowheads="1"/>
          </p:cNvSpPr>
          <p:nvPr/>
        </p:nvSpPr>
        <p:spPr bwMode="auto">
          <a:xfrm>
            <a:off x="6477000" y="5181600"/>
            <a:ext cx="1676400" cy="8318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eaLnBrk="0" hangingPunct="0"/>
            <a:r>
              <a:rPr lang="en-US"/>
              <a:t>InvLine is only in </a:t>
            </a:r>
            <a:r>
              <a:rPr lang="en-US" b="1"/>
              <a:t>1NF</a:t>
            </a:r>
            <a:endParaRPr lang="en-US"/>
          </a:p>
        </p:txBody>
      </p:sp>
      <p:sp>
        <p:nvSpPr>
          <p:cNvPr id="19476" name="Rectangle 24"/>
          <p:cNvSpPr>
            <a:spLocks noChangeArrowheads="1"/>
          </p:cNvSpPr>
          <p:nvPr/>
        </p:nvSpPr>
        <p:spPr bwMode="auto">
          <a:xfrm>
            <a:off x="673100" y="1206500"/>
            <a:ext cx="481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Consider this</a:t>
            </a:r>
            <a:r>
              <a:rPr lang="en-US" b="1"/>
              <a:t> InvLine </a:t>
            </a:r>
            <a:r>
              <a:rPr lang="en-US"/>
              <a:t>table (in 1NF)</a:t>
            </a:r>
            <a:r>
              <a:rPr lang="en-US" b="1"/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Functional Dependency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functional dependency is a relationship that exists between two attributes. It typically exists between the primary key and non-key attribute within a table.</a:t>
            </a:r>
          </a:p>
          <a:p>
            <a:pPr>
              <a:buNone/>
            </a:pPr>
            <a:r>
              <a:rPr lang="en-US" dirty="0" smtClean="0"/>
              <a:t>     X   →   Y  </a:t>
            </a:r>
          </a:p>
          <a:p>
            <a:r>
              <a:rPr lang="en-US" dirty="0" smtClean="0"/>
              <a:t>The left side of FD is known as a determinant, the right side of the production is known as a dependent.</a:t>
            </a:r>
          </a:p>
          <a:p>
            <a:pPr>
              <a:buNone/>
            </a:pPr>
            <a:r>
              <a:rPr lang="en-US" b="1" dirty="0" smtClean="0"/>
              <a:t>For example:</a:t>
            </a:r>
            <a:endParaRPr lang="en-US" dirty="0" smtClean="0"/>
          </a:p>
          <a:p>
            <a:r>
              <a:rPr lang="en-US" dirty="0" smtClean="0"/>
              <a:t>Assume we have an employee table with attributes: </a:t>
            </a:r>
            <a:r>
              <a:rPr lang="en-US" dirty="0" err="1" smtClean="0"/>
              <a:t>Emp_Id</a:t>
            </a:r>
            <a:r>
              <a:rPr lang="en-US" dirty="0" smtClean="0"/>
              <a:t>, </a:t>
            </a:r>
            <a:r>
              <a:rPr lang="en-US" dirty="0" err="1" smtClean="0"/>
              <a:t>Emp_Name</a:t>
            </a:r>
            <a:r>
              <a:rPr lang="en-US" dirty="0" smtClean="0"/>
              <a:t>, </a:t>
            </a:r>
            <a:r>
              <a:rPr lang="en-US" dirty="0" err="1" smtClean="0"/>
              <a:t>Emp_Address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Here </a:t>
            </a:r>
            <a:r>
              <a:rPr lang="en-US" dirty="0" err="1" smtClean="0"/>
              <a:t>Emp_Id</a:t>
            </a:r>
            <a:r>
              <a:rPr lang="en-US" dirty="0" smtClean="0"/>
              <a:t> attribute can uniquely identify the </a:t>
            </a:r>
            <a:r>
              <a:rPr lang="en-US" dirty="0" err="1" smtClean="0"/>
              <a:t>Emp_Name</a:t>
            </a:r>
            <a:r>
              <a:rPr lang="en-US" dirty="0" smtClean="0"/>
              <a:t> attribute of employee table because if we know the </a:t>
            </a:r>
            <a:r>
              <a:rPr lang="en-US" dirty="0" err="1" smtClean="0"/>
              <a:t>Emp_Id</a:t>
            </a:r>
            <a:r>
              <a:rPr lang="en-US" dirty="0" smtClean="0"/>
              <a:t>, we can tell that employee name associated with it.</a:t>
            </a:r>
          </a:p>
          <a:p>
            <a:r>
              <a:rPr lang="en-US" dirty="0" smtClean="0"/>
              <a:t>Functional dependency can be written as: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Emp_Id</a:t>
            </a:r>
            <a:r>
              <a:rPr lang="en-US" dirty="0" smtClean="0"/>
              <a:t> → </a:t>
            </a:r>
            <a:r>
              <a:rPr lang="en-US" dirty="0" err="1" smtClean="0"/>
              <a:t>Emp_Name</a:t>
            </a:r>
            <a:r>
              <a:rPr lang="en-US" dirty="0" smtClean="0"/>
              <a:t>   </a:t>
            </a:r>
          </a:p>
          <a:p>
            <a:pPr>
              <a:buNone/>
            </a:pPr>
            <a:r>
              <a:rPr lang="en-US" dirty="0" smtClean="0"/>
              <a:t>We </a:t>
            </a:r>
            <a:r>
              <a:rPr lang="en-US" dirty="0"/>
              <a:t>can say that </a:t>
            </a:r>
            <a:r>
              <a:rPr lang="en-US" dirty="0" err="1"/>
              <a:t>Emp_Name</a:t>
            </a:r>
            <a:r>
              <a:rPr lang="en-US" dirty="0"/>
              <a:t> is functionally dependent on </a:t>
            </a:r>
            <a:r>
              <a:rPr lang="en-US" dirty="0" err="1"/>
              <a:t>Emp_Id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Second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37B46-D713-4CDF-A895-1E079B08209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2349500" y="15113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LineNum</a:t>
            </a: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949700" y="15113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ProdNum</a:t>
            </a:r>
            <a:endParaRPr lang="en-US" u="sng"/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5626100" y="15113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Qty</a:t>
            </a:r>
          </a:p>
        </p:txBody>
      </p: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749300" y="15113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InvNum</a:t>
            </a:r>
          </a:p>
        </p:txBody>
      </p:sp>
      <p:sp>
        <p:nvSpPr>
          <p:cNvPr id="20489" name="Text Box 17"/>
          <p:cNvSpPr txBox="1">
            <a:spLocks noChangeArrowheads="1"/>
          </p:cNvSpPr>
          <p:nvPr/>
        </p:nvSpPr>
        <p:spPr bwMode="auto">
          <a:xfrm>
            <a:off x="6997700" y="15113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InvDate</a:t>
            </a:r>
          </a:p>
        </p:txBody>
      </p:sp>
      <p:sp>
        <p:nvSpPr>
          <p:cNvPr id="20490" name="Rectangle 24"/>
          <p:cNvSpPr>
            <a:spLocks noChangeArrowheads="1"/>
          </p:cNvSpPr>
          <p:nvPr/>
        </p:nvSpPr>
        <p:spPr bwMode="auto">
          <a:xfrm>
            <a:off x="673100" y="1054100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InvLine</a:t>
            </a:r>
          </a:p>
        </p:txBody>
      </p:sp>
      <p:sp>
        <p:nvSpPr>
          <p:cNvPr id="20491" name="Text Box 25"/>
          <p:cNvSpPr txBox="1">
            <a:spLocks noChangeArrowheads="1"/>
          </p:cNvSpPr>
          <p:nvPr/>
        </p:nvSpPr>
        <p:spPr bwMode="auto">
          <a:xfrm>
            <a:off x="685800" y="1968500"/>
            <a:ext cx="77724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The above relation has redundancies: the invoice date is repeated on each invoice line.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We can </a:t>
            </a:r>
            <a:r>
              <a:rPr lang="en-US" i="1"/>
              <a:t>improve</a:t>
            </a:r>
            <a:r>
              <a:rPr lang="en-US"/>
              <a:t> the database by decomposing the relation into two relations:</a:t>
            </a:r>
          </a:p>
        </p:txBody>
      </p:sp>
      <p:sp>
        <p:nvSpPr>
          <p:cNvPr id="20492" name="Text Box 26"/>
          <p:cNvSpPr txBox="1">
            <a:spLocks noChangeArrowheads="1"/>
          </p:cNvSpPr>
          <p:nvPr/>
        </p:nvSpPr>
        <p:spPr bwMode="auto">
          <a:xfrm>
            <a:off x="3597275" y="37211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LineNum</a:t>
            </a:r>
          </a:p>
        </p:txBody>
      </p:sp>
      <p:sp>
        <p:nvSpPr>
          <p:cNvPr id="20493" name="Text Box 27"/>
          <p:cNvSpPr txBox="1">
            <a:spLocks noChangeArrowheads="1"/>
          </p:cNvSpPr>
          <p:nvPr/>
        </p:nvSpPr>
        <p:spPr bwMode="auto">
          <a:xfrm>
            <a:off x="5197475" y="3721100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ProdNum</a:t>
            </a:r>
            <a:endParaRPr lang="en-US" u="sng"/>
          </a:p>
        </p:txBody>
      </p:sp>
      <p:sp>
        <p:nvSpPr>
          <p:cNvPr id="20494" name="Text Box 28"/>
          <p:cNvSpPr txBox="1">
            <a:spLocks noChangeArrowheads="1"/>
          </p:cNvSpPr>
          <p:nvPr/>
        </p:nvSpPr>
        <p:spPr bwMode="auto">
          <a:xfrm>
            <a:off x="6873875" y="37211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Qty</a:t>
            </a:r>
          </a:p>
        </p:txBody>
      </p:sp>
      <p:sp>
        <p:nvSpPr>
          <p:cNvPr id="20495" name="Text Box 29"/>
          <p:cNvSpPr txBox="1">
            <a:spLocks noChangeArrowheads="1"/>
          </p:cNvSpPr>
          <p:nvPr/>
        </p:nvSpPr>
        <p:spPr bwMode="auto">
          <a:xfrm>
            <a:off x="1997075" y="3721100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InvNum</a:t>
            </a:r>
          </a:p>
        </p:txBody>
      </p:sp>
      <p:sp>
        <p:nvSpPr>
          <p:cNvPr id="20496" name="Text Box 30"/>
          <p:cNvSpPr txBox="1">
            <a:spLocks noChangeArrowheads="1"/>
          </p:cNvSpPr>
          <p:nvPr/>
        </p:nvSpPr>
        <p:spPr bwMode="auto">
          <a:xfrm>
            <a:off x="3590925" y="4538663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InvDate</a:t>
            </a:r>
          </a:p>
        </p:txBody>
      </p:sp>
      <p:sp>
        <p:nvSpPr>
          <p:cNvPr id="20497" name="Text Box 31"/>
          <p:cNvSpPr txBox="1">
            <a:spLocks noChangeArrowheads="1"/>
          </p:cNvSpPr>
          <p:nvPr/>
        </p:nvSpPr>
        <p:spPr bwMode="auto">
          <a:xfrm>
            <a:off x="1990725" y="4538663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InvNum</a:t>
            </a:r>
          </a:p>
        </p:txBody>
      </p:sp>
      <p:sp>
        <p:nvSpPr>
          <p:cNvPr id="20498" name="AutoShape 32"/>
          <p:cNvSpPr>
            <a:spLocks noChangeArrowheads="1"/>
          </p:cNvSpPr>
          <p:nvPr/>
        </p:nvSpPr>
        <p:spPr bwMode="auto">
          <a:xfrm>
            <a:off x="1143000" y="38481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0499" name="AutoShape 33"/>
          <p:cNvSpPr>
            <a:spLocks noChangeArrowheads="1"/>
          </p:cNvSpPr>
          <p:nvPr/>
        </p:nvSpPr>
        <p:spPr bwMode="auto">
          <a:xfrm>
            <a:off x="1143000" y="46482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0500" name="Text Box 34"/>
          <p:cNvSpPr txBox="1">
            <a:spLocks noChangeArrowheads="1"/>
          </p:cNvSpPr>
          <p:nvPr/>
        </p:nvSpPr>
        <p:spPr bwMode="auto">
          <a:xfrm>
            <a:off x="838200" y="5321300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Question: What is the highest normal form for these relations? 2NF? 3NF? BCNF?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1997E-A740-4831-87B3-2CCD3AA6CE2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1508" name="Text Box 12"/>
          <p:cNvSpPr txBox="1">
            <a:spLocks noChangeArrowheads="1"/>
          </p:cNvSpPr>
          <p:nvPr/>
        </p:nvSpPr>
        <p:spPr bwMode="auto">
          <a:xfrm>
            <a:off x="1066800" y="1447800"/>
            <a:ext cx="418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Is the following relation in 2NF?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143000" y="2362200"/>
            <a:ext cx="6172200" cy="1573213"/>
            <a:chOff x="720" y="1488"/>
            <a:chExt cx="3888" cy="99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20" y="1776"/>
              <a:ext cx="3888" cy="288"/>
              <a:chOff x="336" y="1824"/>
              <a:chExt cx="3888" cy="288"/>
            </a:xfrm>
          </p:grpSpPr>
          <p:sp>
            <p:nvSpPr>
              <p:cNvPr id="21516" name="Rectangle 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u="sng"/>
                  <a:t>inv_no</a:t>
                </a:r>
              </a:p>
            </p:txBody>
          </p:sp>
          <p:sp>
            <p:nvSpPr>
              <p:cNvPr id="21517" name="Rectangle 7"/>
              <p:cNvSpPr>
                <a:spLocks noChangeArrowheads="1"/>
              </p:cNvSpPr>
              <p:nvPr/>
            </p:nvSpPr>
            <p:spPr bwMode="auto">
              <a:xfrm>
                <a:off x="1152" y="1824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u="sng"/>
                  <a:t>line_no</a:t>
                </a:r>
                <a:endParaRPr lang="en-US"/>
              </a:p>
            </p:txBody>
          </p:sp>
          <p:sp>
            <p:nvSpPr>
              <p:cNvPr id="21518" name="Rectangle 8"/>
              <p:cNvSpPr>
                <a:spLocks noChangeArrowheads="1"/>
              </p:cNvSpPr>
              <p:nvPr/>
            </p:nvSpPr>
            <p:spPr bwMode="auto">
              <a:xfrm>
                <a:off x="1920" y="1824"/>
                <a:ext cx="76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prod_no</a:t>
                </a:r>
              </a:p>
            </p:txBody>
          </p:sp>
          <p:sp>
            <p:nvSpPr>
              <p:cNvPr id="21519" name="Rectangle 9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prod_desc</a:t>
                </a:r>
              </a:p>
            </p:txBody>
          </p:sp>
          <p:sp>
            <p:nvSpPr>
              <p:cNvPr id="21520" name="Rectangle 10"/>
              <p:cNvSpPr>
                <a:spLocks noChangeArrowheads="1"/>
              </p:cNvSpPr>
              <p:nvPr/>
            </p:nvSpPr>
            <p:spPr bwMode="auto">
              <a:xfrm>
                <a:off x="3504" y="1824"/>
                <a:ext cx="720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qty</a:t>
                </a:r>
              </a:p>
            </p:txBody>
          </p:sp>
        </p:grpSp>
        <p:sp>
          <p:nvSpPr>
            <p:cNvPr id="21511" name="Freeform 14"/>
            <p:cNvSpPr>
              <a:spLocks/>
            </p:cNvSpPr>
            <p:nvPr/>
          </p:nvSpPr>
          <p:spPr bwMode="auto">
            <a:xfrm>
              <a:off x="1104" y="2064"/>
              <a:ext cx="720" cy="240"/>
            </a:xfrm>
            <a:custGeom>
              <a:avLst/>
              <a:gdLst>
                <a:gd name="T0" fmla="*/ 0 w 1200"/>
                <a:gd name="T1" fmla="*/ 0 h 384"/>
                <a:gd name="T2" fmla="*/ 0 w 1200"/>
                <a:gd name="T3" fmla="*/ 37 h 384"/>
                <a:gd name="T4" fmla="*/ 93 w 1200"/>
                <a:gd name="T5" fmla="*/ 37 h 384"/>
                <a:gd name="T6" fmla="*/ 93 w 120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384"/>
                <a:gd name="T14" fmla="*/ 1200 w 120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384">
                  <a:moveTo>
                    <a:pt x="0" y="0"/>
                  </a:moveTo>
                  <a:lnTo>
                    <a:pt x="0" y="384"/>
                  </a:lnTo>
                  <a:lnTo>
                    <a:pt x="1200" y="384"/>
                  </a:ln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2" name="Freeform 15"/>
            <p:cNvSpPr>
              <a:spLocks/>
            </p:cNvSpPr>
            <p:nvPr/>
          </p:nvSpPr>
          <p:spPr bwMode="auto">
            <a:xfrm>
              <a:off x="1488" y="2064"/>
              <a:ext cx="1104" cy="415"/>
            </a:xfrm>
            <a:custGeom>
              <a:avLst/>
              <a:gdLst>
                <a:gd name="T0" fmla="*/ 0 w 816"/>
                <a:gd name="T1" fmla="*/ 39 h 672"/>
                <a:gd name="T2" fmla="*/ 0 w 816"/>
                <a:gd name="T3" fmla="*/ 61 h 672"/>
                <a:gd name="T4" fmla="*/ 3699 w 816"/>
                <a:gd name="T5" fmla="*/ 61 h 672"/>
                <a:gd name="T6" fmla="*/ 3699 w 816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672"/>
                <a:gd name="T14" fmla="*/ 816 w 81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672">
                  <a:moveTo>
                    <a:pt x="0" y="432"/>
                  </a:moveTo>
                  <a:lnTo>
                    <a:pt x="0" y="672"/>
                  </a:lnTo>
                  <a:lnTo>
                    <a:pt x="816" y="672"/>
                  </a:lnTo>
                  <a:lnTo>
                    <a:pt x="81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Freeform 16"/>
            <p:cNvSpPr>
              <a:spLocks/>
            </p:cNvSpPr>
            <p:nvPr/>
          </p:nvSpPr>
          <p:spPr bwMode="auto">
            <a:xfrm>
              <a:off x="2592" y="2047"/>
              <a:ext cx="864" cy="432"/>
            </a:xfrm>
            <a:custGeom>
              <a:avLst/>
              <a:gdLst>
                <a:gd name="T0" fmla="*/ 0 w 864"/>
                <a:gd name="T1" fmla="*/ 432 h 432"/>
                <a:gd name="T2" fmla="*/ 864 w 864"/>
                <a:gd name="T3" fmla="*/ 432 h 432"/>
                <a:gd name="T4" fmla="*/ 864 w 864"/>
                <a:gd name="T5" fmla="*/ 0 h 432"/>
                <a:gd name="T6" fmla="*/ 0 60000 65536"/>
                <a:gd name="T7" fmla="*/ 0 60000 65536"/>
                <a:gd name="T8" fmla="*/ 0 60000 65536"/>
                <a:gd name="T9" fmla="*/ 0 w 864"/>
                <a:gd name="T10" fmla="*/ 0 h 432"/>
                <a:gd name="T11" fmla="*/ 864 w 86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432">
                  <a:moveTo>
                    <a:pt x="0" y="432"/>
                  </a:moveTo>
                  <a:lnTo>
                    <a:pt x="864" y="432"/>
                  </a:lnTo>
                  <a:lnTo>
                    <a:pt x="8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Freeform 18"/>
            <p:cNvSpPr>
              <a:spLocks/>
            </p:cNvSpPr>
            <p:nvPr/>
          </p:nvSpPr>
          <p:spPr bwMode="auto">
            <a:xfrm>
              <a:off x="3461" y="2047"/>
              <a:ext cx="864" cy="432"/>
            </a:xfrm>
            <a:custGeom>
              <a:avLst/>
              <a:gdLst>
                <a:gd name="T0" fmla="*/ 0 w 864"/>
                <a:gd name="T1" fmla="*/ 432 h 432"/>
                <a:gd name="T2" fmla="*/ 864 w 864"/>
                <a:gd name="T3" fmla="*/ 432 h 432"/>
                <a:gd name="T4" fmla="*/ 864 w 864"/>
                <a:gd name="T5" fmla="*/ 0 h 432"/>
                <a:gd name="T6" fmla="*/ 0 60000 65536"/>
                <a:gd name="T7" fmla="*/ 0 60000 65536"/>
                <a:gd name="T8" fmla="*/ 0 60000 65536"/>
                <a:gd name="T9" fmla="*/ 0 w 864"/>
                <a:gd name="T10" fmla="*/ 0 h 432"/>
                <a:gd name="T11" fmla="*/ 864 w 86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432">
                  <a:moveTo>
                    <a:pt x="0" y="432"/>
                  </a:moveTo>
                  <a:lnTo>
                    <a:pt x="864" y="432"/>
                  </a:lnTo>
                  <a:lnTo>
                    <a:pt x="86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5" name="Freeform 21"/>
            <p:cNvSpPr>
              <a:spLocks/>
            </p:cNvSpPr>
            <p:nvPr/>
          </p:nvSpPr>
          <p:spPr bwMode="auto">
            <a:xfrm>
              <a:off x="2688" y="1488"/>
              <a:ext cx="816" cy="288"/>
            </a:xfrm>
            <a:custGeom>
              <a:avLst/>
              <a:gdLst>
                <a:gd name="T0" fmla="*/ 0 w 816"/>
                <a:gd name="T1" fmla="*/ 4608 h 144"/>
                <a:gd name="T2" fmla="*/ 0 w 816"/>
                <a:gd name="T3" fmla="*/ 0 h 144"/>
                <a:gd name="T4" fmla="*/ 816 w 816"/>
                <a:gd name="T5" fmla="*/ 0 h 144"/>
                <a:gd name="T6" fmla="*/ 816 w 816"/>
                <a:gd name="T7" fmla="*/ 4608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4"/>
                <a:gd name="T14" fmla="*/ 816 w 81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4">
                  <a:moveTo>
                    <a:pt x="0" y="144"/>
                  </a:moveTo>
                  <a:lnTo>
                    <a:pt x="0" y="0"/>
                  </a:lnTo>
                  <a:lnTo>
                    <a:pt x="816" y="0"/>
                  </a:lnTo>
                  <a:lnTo>
                    <a:pt x="816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6DCC6-80C1-48CC-879B-78EE2C461CE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2532" name="Text Box 1026"/>
          <p:cNvSpPr txBox="1">
            <a:spLocks noChangeArrowheads="1"/>
          </p:cNvSpPr>
          <p:nvPr/>
        </p:nvSpPr>
        <p:spPr bwMode="auto">
          <a:xfrm>
            <a:off x="1066800" y="1447800"/>
            <a:ext cx="449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2NF, but not in 3NF, nor in BCNF:</a:t>
            </a:r>
          </a:p>
        </p:txBody>
      </p:sp>
      <p:sp>
        <p:nvSpPr>
          <p:cNvPr id="22533" name="Text Box 1039"/>
          <p:cNvSpPr txBox="1">
            <a:spLocks noChangeArrowheads="1"/>
          </p:cNvSpPr>
          <p:nvPr/>
        </p:nvSpPr>
        <p:spPr bwMode="auto">
          <a:xfrm>
            <a:off x="1431925" y="4384675"/>
            <a:ext cx="6364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since dnumber is not a candidate key and we have: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	dnumber </a:t>
            </a:r>
            <a:r>
              <a:rPr lang="en-US">
                <a:sym typeface="Symbol" pitchFamily="18" charset="2"/>
              </a:rPr>
              <a:t> dname.</a:t>
            </a:r>
            <a:endParaRPr lang="en-US"/>
          </a:p>
        </p:txBody>
      </p:sp>
      <p:grpSp>
        <p:nvGrpSpPr>
          <p:cNvPr id="2" name="Group 1053"/>
          <p:cNvGrpSpPr>
            <a:grpSpLocks/>
          </p:cNvGrpSpPr>
          <p:nvPr/>
        </p:nvGrpSpPr>
        <p:grpSpPr bwMode="auto">
          <a:xfrm>
            <a:off x="1055688" y="2098675"/>
            <a:ext cx="7097712" cy="1863725"/>
            <a:chOff x="665" y="1322"/>
            <a:chExt cx="4471" cy="1174"/>
          </a:xfrm>
        </p:grpSpPr>
        <p:sp>
          <p:nvSpPr>
            <p:cNvPr id="22535" name="Text Box 1044"/>
            <p:cNvSpPr txBox="1">
              <a:spLocks noChangeArrowheads="1"/>
            </p:cNvSpPr>
            <p:nvPr/>
          </p:nvSpPr>
          <p:spPr bwMode="auto">
            <a:xfrm>
              <a:off x="665" y="132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EmployeeDept</a:t>
              </a:r>
              <a:endParaRPr lang="en-US"/>
            </a:p>
          </p:txBody>
        </p:sp>
        <p:grpSp>
          <p:nvGrpSpPr>
            <p:cNvPr id="3" name="Group 1052"/>
            <p:cNvGrpSpPr>
              <a:grpSpLocks/>
            </p:cNvGrpSpPr>
            <p:nvPr/>
          </p:nvGrpSpPr>
          <p:grpSpPr bwMode="auto">
            <a:xfrm>
              <a:off x="672" y="1632"/>
              <a:ext cx="4464" cy="864"/>
              <a:chOff x="672" y="1632"/>
              <a:chExt cx="4800" cy="960"/>
            </a:xfrm>
          </p:grpSpPr>
          <p:sp>
            <p:nvSpPr>
              <p:cNvPr id="22537" name="Rectangle 1040"/>
              <p:cNvSpPr>
                <a:spLocks noChangeArrowheads="1"/>
              </p:cNvSpPr>
              <p:nvPr/>
            </p:nvSpPr>
            <p:spPr bwMode="auto">
              <a:xfrm>
                <a:off x="672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ename</a:t>
                </a:r>
              </a:p>
            </p:txBody>
          </p:sp>
          <p:sp>
            <p:nvSpPr>
              <p:cNvPr id="22538" name="Rectangle 1041"/>
              <p:cNvSpPr>
                <a:spLocks noChangeArrowheads="1"/>
              </p:cNvSpPr>
              <p:nvPr/>
            </p:nvSpPr>
            <p:spPr bwMode="auto">
              <a:xfrm>
                <a:off x="1488" y="1632"/>
                <a:ext cx="624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u="sng"/>
                  <a:t>ssn</a:t>
                </a:r>
                <a:endParaRPr lang="en-US"/>
              </a:p>
            </p:txBody>
          </p:sp>
          <p:sp>
            <p:nvSpPr>
              <p:cNvPr id="22539" name="Rectangle 1042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bdate</a:t>
                </a:r>
              </a:p>
            </p:txBody>
          </p:sp>
          <p:sp>
            <p:nvSpPr>
              <p:cNvPr id="22540" name="Rectangle 1043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address</a:t>
                </a:r>
              </a:p>
            </p:txBody>
          </p:sp>
          <p:sp>
            <p:nvSpPr>
              <p:cNvPr id="22541" name="Rectangle 1045"/>
              <p:cNvSpPr>
                <a:spLocks noChangeArrowheads="1"/>
              </p:cNvSpPr>
              <p:nvPr/>
            </p:nvSpPr>
            <p:spPr bwMode="auto">
              <a:xfrm>
                <a:off x="3840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dnumber</a:t>
                </a:r>
              </a:p>
            </p:txBody>
          </p:sp>
          <p:sp>
            <p:nvSpPr>
              <p:cNvPr id="22542" name="Rectangle 1046"/>
              <p:cNvSpPr>
                <a:spLocks noChangeArrowheads="1"/>
              </p:cNvSpPr>
              <p:nvPr/>
            </p:nvSpPr>
            <p:spPr bwMode="auto">
              <a:xfrm>
                <a:off x="4656" y="1632"/>
                <a:ext cx="81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/>
                  <a:t>dname</a:t>
                </a:r>
              </a:p>
            </p:txBody>
          </p:sp>
          <p:sp>
            <p:nvSpPr>
              <p:cNvPr id="22543" name="Freeform 1047"/>
              <p:cNvSpPr>
                <a:spLocks/>
              </p:cNvSpPr>
              <p:nvPr/>
            </p:nvSpPr>
            <p:spPr bwMode="auto">
              <a:xfrm>
                <a:off x="1152" y="1920"/>
                <a:ext cx="720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93 w 1200"/>
                  <a:gd name="T5" fmla="*/ 384 h 384"/>
                  <a:gd name="T6" fmla="*/ 93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4" name="Freeform 1048"/>
              <p:cNvSpPr>
                <a:spLocks/>
              </p:cNvSpPr>
              <p:nvPr/>
            </p:nvSpPr>
            <p:spPr bwMode="auto">
              <a:xfrm>
                <a:off x="1872" y="1920"/>
                <a:ext cx="768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129 w 1200"/>
                  <a:gd name="T5" fmla="*/ 384 h 384"/>
                  <a:gd name="T6" fmla="*/ 12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5" name="Freeform 1049"/>
              <p:cNvSpPr>
                <a:spLocks/>
              </p:cNvSpPr>
              <p:nvPr/>
            </p:nvSpPr>
            <p:spPr bwMode="auto">
              <a:xfrm>
                <a:off x="1872" y="1920"/>
                <a:ext cx="2448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42399 w 1200"/>
                  <a:gd name="T5" fmla="*/ 384 h 384"/>
                  <a:gd name="T6" fmla="*/ 42399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6" name="Freeform 1050"/>
              <p:cNvSpPr>
                <a:spLocks/>
              </p:cNvSpPr>
              <p:nvPr/>
            </p:nvSpPr>
            <p:spPr bwMode="auto">
              <a:xfrm>
                <a:off x="1872" y="1920"/>
                <a:ext cx="1632" cy="384"/>
              </a:xfrm>
              <a:custGeom>
                <a:avLst/>
                <a:gdLst>
                  <a:gd name="T0" fmla="*/ 0 w 1200"/>
                  <a:gd name="T1" fmla="*/ 0 h 384"/>
                  <a:gd name="T2" fmla="*/ 0 w 1200"/>
                  <a:gd name="T3" fmla="*/ 384 h 384"/>
                  <a:gd name="T4" fmla="*/ 5584 w 1200"/>
                  <a:gd name="T5" fmla="*/ 384 h 384"/>
                  <a:gd name="T6" fmla="*/ 5584 w 1200"/>
                  <a:gd name="T7" fmla="*/ 0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384"/>
                  <a:gd name="T14" fmla="*/ 1200 w 1200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384">
                    <a:moveTo>
                      <a:pt x="0" y="0"/>
                    </a:moveTo>
                    <a:lnTo>
                      <a:pt x="0" y="384"/>
                    </a:lnTo>
                    <a:lnTo>
                      <a:pt x="1200" y="384"/>
                    </a:lnTo>
                    <a:lnTo>
                      <a:pt x="120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7" name="Freeform 1051"/>
              <p:cNvSpPr>
                <a:spLocks/>
              </p:cNvSpPr>
              <p:nvPr/>
            </p:nvSpPr>
            <p:spPr bwMode="auto">
              <a:xfrm>
                <a:off x="4320" y="1920"/>
                <a:ext cx="816" cy="672"/>
              </a:xfrm>
              <a:custGeom>
                <a:avLst/>
                <a:gdLst>
                  <a:gd name="T0" fmla="*/ 0 w 816"/>
                  <a:gd name="T1" fmla="*/ 432 h 672"/>
                  <a:gd name="T2" fmla="*/ 0 w 816"/>
                  <a:gd name="T3" fmla="*/ 672 h 672"/>
                  <a:gd name="T4" fmla="*/ 816 w 816"/>
                  <a:gd name="T5" fmla="*/ 672 h 672"/>
                  <a:gd name="T6" fmla="*/ 816 w 816"/>
                  <a:gd name="T7" fmla="*/ 0 h 6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672"/>
                  <a:gd name="T14" fmla="*/ 816 w 816"/>
                  <a:gd name="T15" fmla="*/ 672 h 6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672">
                    <a:moveTo>
                      <a:pt x="0" y="432"/>
                    </a:moveTo>
                    <a:lnTo>
                      <a:pt x="0" y="672"/>
                    </a:lnTo>
                    <a:lnTo>
                      <a:pt x="816" y="672"/>
                    </a:lnTo>
                    <a:lnTo>
                      <a:pt x="81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Third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53D60-1367-4B5E-AECB-C0708A5B415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892175" y="1219200"/>
            <a:ext cx="7718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eaLnBrk="0" hangingPunct="0">
              <a:spcBef>
                <a:spcPts val="1200"/>
              </a:spcBef>
              <a:spcAft>
                <a:spcPts val="1200"/>
              </a:spcAft>
            </a:pPr>
            <a:r>
              <a:rPr lang="en-CA" b="1">
                <a:latin typeface="Arial" pitchFamily="34" charset="0"/>
              </a:rPr>
              <a:t>Third Normal Form</a:t>
            </a:r>
          </a:p>
          <a:p>
            <a:pPr marL="228600" indent="-228600" eaLnBrk="0" hangingPunct="0">
              <a:buFontTx/>
              <a:buChar char="•"/>
            </a:pPr>
            <a:r>
              <a:rPr lang="en-CA"/>
              <a:t>A relation is in </a:t>
            </a:r>
            <a:r>
              <a:rPr lang="en-CA" b="1"/>
              <a:t>3NF</a:t>
            </a:r>
            <a:r>
              <a:rPr lang="en-CA"/>
              <a:t> if the relation is in 1NF and all determinants of </a:t>
            </a:r>
            <a:r>
              <a:rPr lang="en-CA" i="1"/>
              <a:t>non-key</a:t>
            </a:r>
            <a:r>
              <a:rPr lang="en-CA"/>
              <a:t> attributes are candidate keys</a:t>
            </a:r>
          </a:p>
          <a:p>
            <a:pPr marL="228600" indent="-228600" eaLnBrk="0" hangingPunct="0"/>
            <a:r>
              <a:rPr lang="en-CA"/>
              <a:t>	That is, for any functional dependency: X </a:t>
            </a:r>
            <a:r>
              <a:rPr lang="en-CA">
                <a:sym typeface="Symbol" pitchFamily="18" charset="2"/>
              </a:rPr>
              <a:t> Y, where Y is a non-key attribute (or a set of non-key attributes), X is a candidate key.</a:t>
            </a:r>
            <a:endParaRPr lang="en-CA"/>
          </a:p>
          <a:p>
            <a:pPr marL="228600" indent="-228600" eaLnBrk="0" hangingPunct="0">
              <a:buFontTx/>
              <a:buChar char="•"/>
            </a:pPr>
            <a:r>
              <a:rPr lang="en-CA"/>
              <a:t>This definition of 3NF differs from BCNF only in the specification of non-key attributes - 3NF is weaker than BCNF. (BCNF requires all determinants to be candidate keys.)</a:t>
            </a:r>
          </a:p>
          <a:p>
            <a:pPr marL="228600" indent="-228600" eaLnBrk="0" hangingPunct="0">
              <a:buFontTx/>
              <a:buChar char="•"/>
            </a:pPr>
            <a:r>
              <a:rPr lang="en-CA"/>
              <a:t>A relation in 3NF will not have any transitive dependencies</a:t>
            </a:r>
          </a:p>
          <a:p>
            <a:pPr marL="228600" indent="-228600" eaLnBrk="0" hangingPunct="0"/>
            <a:r>
              <a:rPr lang="en-CA"/>
              <a:t>	of non-key attribute on a candidate key through another non-key attribute.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Third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01765-A1DA-4C76-B05B-049C14B31A2F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787400" y="1993900"/>
            <a:ext cx="1600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u="sng"/>
              <a:t>EmpNum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2387600" y="1993900"/>
            <a:ext cx="1600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EmpName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3987800" y="1993900"/>
            <a:ext cx="16002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DeptNum</a:t>
            </a: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5588000" y="1993900"/>
            <a:ext cx="16764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/>
              <a:t>DeptName</a:t>
            </a:r>
          </a:p>
        </p:txBody>
      </p:sp>
      <p:sp>
        <p:nvSpPr>
          <p:cNvPr id="24585" name="Freeform 8"/>
          <p:cNvSpPr>
            <a:spLocks/>
          </p:cNvSpPr>
          <p:nvPr/>
        </p:nvSpPr>
        <p:spPr bwMode="auto">
          <a:xfrm>
            <a:off x="1473200" y="1612900"/>
            <a:ext cx="1752600" cy="381000"/>
          </a:xfrm>
          <a:custGeom>
            <a:avLst/>
            <a:gdLst>
              <a:gd name="T0" fmla="*/ 0 w 1104"/>
              <a:gd name="T1" fmla="*/ 2147483647 h 240"/>
              <a:gd name="T2" fmla="*/ 0 w 1104"/>
              <a:gd name="T3" fmla="*/ 0 h 240"/>
              <a:gd name="T4" fmla="*/ 2147483647 w 1104"/>
              <a:gd name="T5" fmla="*/ 0 h 240"/>
              <a:gd name="T6" fmla="*/ 2147483647 w 1104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1104"/>
              <a:gd name="T13" fmla="*/ 0 h 240"/>
              <a:gd name="T14" fmla="*/ 1104 w 1104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4" h="240">
                <a:moveTo>
                  <a:pt x="0" y="240"/>
                </a:moveTo>
                <a:lnTo>
                  <a:pt x="0" y="0"/>
                </a:lnTo>
                <a:lnTo>
                  <a:pt x="1104" y="0"/>
                </a:lnTo>
                <a:lnTo>
                  <a:pt x="110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Freeform 9"/>
          <p:cNvSpPr>
            <a:spLocks/>
          </p:cNvSpPr>
          <p:nvPr/>
        </p:nvSpPr>
        <p:spPr bwMode="auto">
          <a:xfrm>
            <a:off x="3225800" y="1612900"/>
            <a:ext cx="1524000" cy="381000"/>
          </a:xfrm>
          <a:custGeom>
            <a:avLst/>
            <a:gdLst>
              <a:gd name="T0" fmla="*/ 0 w 960"/>
              <a:gd name="T1" fmla="*/ 0 h 240"/>
              <a:gd name="T2" fmla="*/ 2147483647 w 960"/>
              <a:gd name="T3" fmla="*/ 0 h 240"/>
              <a:gd name="T4" fmla="*/ 2147483647 w 960"/>
              <a:gd name="T5" fmla="*/ 2147483647 h 240"/>
              <a:gd name="T6" fmla="*/ 0 60000 65536"/>
              <a:gd name="T7" fmla="*/ 0 60000 65536"/>
              <a:gd name="T8" fmla="*/ 0 60000 65536"/>
              <a:gd name="T9" fmla="*/ 0 w 960"/>
              <a:gd name="T10" fmla="*/ 0 h 240"/>
              <a:gd name="T11" fmla="*/ 960 w 96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0" h="240">
                <a:moveTo>
                  <a:pt x="0" y="0"/>
                </a:moveTo>
                <a:lnTo>
                  <a:pt x="960" y="0"/>
                </a:lnTo>
                <a:lnTo>
                  <a:pt x="960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Freeform 10"/>
          <p:cNvSpPr>
            <a:spLocks/>
          </p:cNvSpPr>
          <p:nvPr/>
        </p:nvSpPr>
        <p:spPr bwMode="auto">
          <a:xfrm>
            <a:off x="4749800" y="1612900"/>
            <a:ext cx="1524000" cy="381000"/>
          </a:xfrm>
          <a:custGeom>
            <a:avLst/>
            <a:gdLst>
              <a:gd name="T0" fmla="*/ 0 w 960"/>
              <a:gd name="T1" fmla="*/ 0 h 240"/>
              <a:gd name="T2" fmla="*/ 2147483647 w 960"/>
              <a:gd name="T3" fmla="*/ 0 h 240"/>
              <a:gd name="T4" fmla="*/ 2147483647 w 960"/>
              <a:gd name="T5" fmla="*/ 2147483647 h 240"/>
              <a:gd name="T6" fmla="*/ 0 60000 65536"/>
              <a:gd name="T7" fmla="*/ 0 60000 65536"/>
              <a:gd name="T8" fmla="*/ 0 60000 65536"/>
              <a:gd name="T9" fmla="*/ 0 w 960"/>
              <a:gd name="T10" fmla="*/ 0 h 240"/>
              <a:gd name="T11" fmla="*/ 960 w 96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0" h="240">
                <a:moveTo>
                  <a:pt x="0" y="0"/>
                </a:moveTo>
                <a:lnTo>
                  <a:pt x="960" y="0"/>
                </a:lnTo>
                <a:lnTo>
                  <a:pt x="960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11"/>
          <p:cNvSpPr>
            <a:spLocks/>
          </p:cNvSpPr>
          <p:nvPr/>
        </p:nvSpPr>
        <p:spPr bwMode="auto">
          <a:xfrm>
            <a:off x="4978400" y="2527300"/>
            <a:ext cx="1447800" cy="457200"/>
          </a:xfrm>
          <a:custGeom>
            <a:avLst/>
            <a:gdLst>
              <a:gd name="T0" fmla="*/ 0 w 912"/>
              <a:gd name="T1" fmla="*/ 0 h 288"/>
              <a:gd name="T2" fmla="*/ 0 w 912"/>
              <a:gd name="T3" fmla="*/ 2147483647 h 288"/>
              <a:gd name="T4" fmla="*/ 2147483647 w 912"/>
              <a:gd name="T5" fmla="*/ 2147483647 h 288"/>
              <a:gd name="T6" fmla="*/ 2147483647 w 91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288"/>
              <a:gd name="T14" fmla="*/ 912 w 91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288">
                <a:moveTo>
                  <a:pt x="0" y="0"/>
                </a:moveTo>
                <a:lnTo>
                  <a:pt x="0" y="288"/>
                </a:lnTo>
                <a:lnTo>
                  <a:pt x="912" y="288"/>
                </a:lnTo>
                <a:lnTo>
                  <a:pt x="91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685800" y="3136900"/>
            <a:ext cx="792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EmpName, DeptNum, and DeptName are non-key attributes.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DeptNum determines DeptName, a non-key attribute, and DeptNum is not a candidate key. 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98500" y="10287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Consider this</a:t>
            </a:r>
            <a:r>
              <a:rPr lang="en-US" b="1"/>
              <a:t> Employee </a:t>
            </a:r>
            <a:r>
              <a:rPr lang="en-US"/>
              <a:t>relation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762000" y="4813300"/>
            <a:ext cx="3962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Is the relation in 3NF? … no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Is the relation in 2NF? … yes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4495800" y="4848225"/>
            <a:ext cx="394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Is the relation in BCNF? … no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6553200" y="1155700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/>
              <a:t>Candidate keys are? 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Third Normal Form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CCADD-3877-4D1D-959C-F336A2FE973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85800" y="1371600"/>
            <a:ext cx="7924800" cy="3741738"/>
            <a:chOff x="432" y="864"/>
            <a:chExt cx="4992" cy="2357"/>
          </a:xfrm>
        </p:grpSpPr>
        <p:sp>
          <p:nvSpPr>
            <p:cNvPr id="25607" name="Text Box 3"/>
            <p:cNvSpPr txBox="1">
              <a:spLocks noChangeArrowheads="1"/>
            </p:cNvSpPr>
            <p:nvPr/>
          </p:nvSpPr>
          <p:spPr bwMode="auto">
            <a:xfrm>
              <a:off x="624" y="1104"/>
              <a:ext cx="100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u="sng"/>
                <a:t>EmpNum</a:t>
              </a:r>
            </a:p>
          </p:txBody>
        </p:sp>
        <p:sp>
          <p:nvSpPr>
            <p:cNvPr id="25608" name="Text Box 4"/>
            <p:cNvSpPr txBox="1">
              <a:spLocks noChangeArrowheads="1"/>
            </p:cNvSpPr>
            <p:nvPr/>
          </p:nvSpPr>
          <p:spPr bwMode="auto">
            <a:xfrm>
              <a:off x="1632" y="1104"/>
              <a:ext cx="100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/>
                <a:t>EmpName</a:t>
              </a:r>
            </a:p>
          </p:txBody>
        </p:sp>
        <p:sp>
          <p:nvSpPr>
            <p:cNvPr id="25609" name="Text Box 5"/>
            <p:cNvSpPr txBox="1">
              <a:spLocks noChangeArrowheads="1"/>
            </p:cNvSpPr>
            <p:nvPr/>
          </p:nvSpPr>
          <p:spPr bwMode="auto">
            <a:xfrm>
              <a:off x="2640" y="1104"/>
              <a:ext cx="100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/>
                <a:t>DeptNum</a:t>
              </a:r>
            </a:p>
          </p:txBody>
        </p:sp>
        <p:sp>
          <p:nvSpPr>
            <p:cNvPr id="25610" name="Text Box 6"/>
            <p:cNvSpPr txBox="1">
              <a:spLocks noChangeArrowheads="1"/>
            </p:cNvSpPr>
            <p:nvPr/>
          </p:nvSpPr>
          <p:spPr bwMode="auto">
            <a:xfrm>
              <a:off x="3648" y="1104"/>
              <a:ext cx="1056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/>
                <a:t>DeptName</a:t>
              </a:r>
            </a:p>
          </p:txBody>
        </p:sp>
        <p:sp>
          <p:nvSpPr>
            <p:cNvPr id="25611" name="Freeform 7"/>
            <p:cNvSpPr>
              <a:spLocks/>
            </p:cNvSpPr>
            <p:nvPr/>
          </p:nvSpPr>
          <p:spPr bwMode="auto">
            <a:xfrm>
              <a:off x="1056" y="864"/>
              <a:ext cx="1104" cy="240"/>
            </a:xfrm>
            <a:custGeom>
              <a:avLst/>
              <a:gdLst>
                <a:gd name="T0" fmla="*/ 0 w 1104"/>
                <a:gd name="T1" fmla="*/ 240 h 240"/>
                <a:gd name="T2" fmla="*/ 0 w 1104"/>
                <a:gd name="T3" fmla="*/ 0 h 240"/>
                <a:gd name="T4" fmla="*/ 1104 w 1104"/>
                <a:gd name="T5" fmla="*/ 0 h 240"/>
                <a:gd name="T6" fmla="*/ 1104 w 1104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240"/>
                <a:gd name="T14" fmla="*/ 1104 w 1104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240">
                  <a:moveTo>
                    <a:pt x="0" y="240"/>
                  </a:moveTo>
                  <a:lnTo>
                    <a:pt x="0" y="0"/>
                  </a:lnTo>
                  <a:lnTo>
                    <a:pt x="1104" y="0"/>
                  </a:lnTo>
                  <a:lnTo>
                    <a:pt x="110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Freeform 8"/>
            <p:cNvSpPr>
              <a:spLocks/>
            </p:cNvSpPr>
            <p:nvPr/>
          </p:nvSpPr>
          <p:spPr bwMode="auto">
            <a:xfrm>
              <a:off x="2160" y="864"/>
              <a:ext cx="960" cy="240"/>
            </a:xfrm>
            <a:custGeom>
              <a:avLst/>
              <a:gdLst>
                <a:gd name="T0" fmla="*/ 0 w 960"/>
                <a:gd name="T1" fmla="*/ 0 h 240"/>
                <a:gd name="T2" fmla="*/ 960 w 960"/>
                <a:gd name="T3" fmla="*/ 0 h 240"/>
                <a:gd name="T4" fmla="*/ 960 w 960"/>
                <a:gd name="T5" fmla="*/ 240 h 240"/>
                <a:gd name="T6" fmla="*/ 0 60000 65536"/>
                <a:gd name="T7" fmla="*/ 0 60000 65536"/>
                <a:gd name="T8" fmla="*/ 0 60000 65536"/>
                <a:gd name="T9" fmla="*/ 0 w 960"/>
                <a:gd name="T10" fmla="*/ 0 h 240"/>
                <a:gd name="T11" fmla="*/ 960 w 96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40">
                  <a:moveTo>
                    <a:pt x="0" y="0"/>
                  </a:moveTo>
                  <a:lnTo>
                    <a:pt x="960" y="0"/>
                  </a:lnTo>
                  <a:lnTo>
                    <a:pt x="960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Freeform 9"/>
            <p:cNvSpPr>
              <a:spLocks/>
            </p:cNvSpPr>
            <p:nvPr/>
          </p:nvSpPr>
          <p:spPr bwMode="auto">
            <a:xfrm>
              <a:off x="3120" y="864"/>
              <a:ext cx="960" cy="240"/>
            </a:xfrm>
            <a:custGeom>
              <a:avLst/>
              <a:gdLst>
                <a:gd name="T0" fmla="*/ 0 w 960"/>
                <a:gd name="T1" fmla="*/ 0 h 240"/>
                <a:gd name="T2" fmla="*/ 960 w 960"/>
                <a:gd name="T3" fmla="*/ 0 h 240"/>
                <a:gd name="T4" fmla="*/ 960 w 960"/>
                <a:gd name="T5" fmla="*/ 240 h 240"/>
                <a:gd name="T6" fmla="*/ 0 60000 65536"/>
                <a:gd name="T7" fmla="*/ 0 60000 65536"/>
                <a:gd name="T8" fmla="*/ 0 60000 65536"/>
                <a:gd name="T9" fmla="*/ 0 w 960"/>
                <a:gd name="T10" fmla="*/ 0 h 240"/>
                <a:gd name="T11" fmla="*/ 960 w 96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240">
                  <a:moveTo>
                    <a:pt x="0" y="0"/>
                  </a:moveTo>
                  <a:lnTo>
                    <a:pt x="960" y="0"/>
                  </a:lnTo>
                  <a:lnTo>
                    <a:pt x="960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Freeform 10"/>
            <p:cNvSpPr>
              <a:spLocks/>
            </p:cNvSpPr>
            <p:nvPr/>
          </p:nvSpPr>
          <p:spPr bwMode="auto">
            <a:xfrm>
              <a:off x="3264" y="1440"/>
              <a:ext cx="912" cy="288"/>
            </a:xfrm>
            <a:custGeom>
              <a:avLst/>
              <a:gdLst>
                <a:gd name="T0" fmla="*/ 0 w 912"/>
                <a:gd name="T1" fmla="*/ 0 h 288"/>
                <a:gd name="T2" fmla="*/ 0 w 912"/>
                <a:gd name="T3" fmla="*/ 288 h 288"/>
                <a:gd name="T4" fmla="*/ 912 w 912"/>
                <a:gd name="T5" fmla="*/ 288 h 288"/>
                <a:gd name="T6" fmla="*/ 912 w 91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2"/>
                <a:gd name="T13" fmla="*/ 0 h 288"/>
                <a:gd name="T14" fmla="*/ 912 w 91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2" h="288">
                  <a:moveTo>
                    <a:pt x="0" y="0"/>
                  </a:moveTo>
                  <a:lnTo>
                    <a:pt x="0" y="288"/>
                  </a:lnTo>
                  <a:lnTo>
                    <a:pt x="912" y="288"/>
                  </a:lnTo>
                  <a:lnTo>
                    <a:pt x="91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Text Box 11"/>
            <p:cNvSpPr txBox="1">
              <a:spLocks noChangeArrowheads="1"/>
            </p:cNvSpPr>
            <p:nvPr/>
          </p:nvSpPr>
          <p:spPr bwMode="auto">
            <a:xfrm>
              <a:off x="432" y="1824"/>
              <a:ext cx="499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We correct the situation by decomposing the original relation into two 3NF relations. Note the decomposition is </a:t>
              </a:r>
              <a:r>
                <a:rPr lang="en-US" i="1"/>
                <a:t>lossless</a:t>
              </a:r>
              <a:r>
                <a:rPr lang="en-US"/>
                <a:t>.</a:t>
              </a:r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80" y="2885"/>
              <a:ext cx="2832" cy="336"/>
              <a:chOff x="480" y="2976"/>
              <a:chExt cx="2676" cy="336"/>
            </a:xfrm>
          </p:grpSpPr>
          <p:sp>
            <p:nvSpPr>
              <p:cNvPr id="25622" name="Text Box 12"/>
              <p:cNvSpPr txBox="1">
                <a:spLocks noChangeArrowheads="1"/>
              </p:cNvSpPr>
              <p:nvPr/>
            </p:nvSpPr>
            <p:spPr bwMode="auto">
              <a:xfrm>
                <a:off x="480" y="2976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/>
                  <a:t>EmpNum</a:t>
                </a:r>
                <a:endParaRPr lang="en-US" u="sng"/>
              </a:p>
            </p:txBody>
          </p:sp>
          <p:sp>
            <p:nvSpPr>
              <p:cNvPr id="25623" name="Text Box 13"/>
              <p:cNvSpPr txBox="1">
                <a:spLocks noChangeArrowheads="1"/>
              </p:cNvSpPr>
              <p:nvPr/>
            </p:nvSpPr>
            <p:spPr bwMode="auto">
              <a:xfrm>
                <a:off x="1372" y="2976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/>
                  <a:t>EmpName</a:t>
                </a:r>
              </a:p>
            </p:txBody>
          </p:sp>
          <p:sp>
            <p:nvSpPr>
              <p:cNvPr id="25624" name="Text Box 14"/>
              <p:cNvSpPr txBox="1">
                <a:spLocks noChangeArrowheads="1"/>
              </p:cNvSpPr>
              <p:nvPr/>
            </p:nvSpPr>
            <p:spPr bwMode="auto">
              <a:xfrm>
                <a:off x="2264" y="2976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/>
                  <a:t>DeptNum</a:t>
                </a:r>
              </a:p>
            </p:txBody>
          </p:sp>
        </p:grp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3408" y="2885"/>
              <a:ext cx="1872" cy="336"/>
              <a:chOff x="3453" y="2885"/>
              <a:chExt cx="1827" cy="336"/>
            </a:xfrm>
          </p:grpSpPr>
          <p:sp>
            <p:nvSpPr>
              <p:cNvPr id="25620" name="Text Box 15"/>
              <p:cNvSpPr txBox="1">
                <a:spLocks noChangeArrowheads="1"/>
              </p:cNvSpPr>
              <p:nvPr/>
            </p:nvSpPr>
            <p:spPr bwMode="auto">
              <a:xfrm>
                <a:off x="4345" y="2885"/>
                <a:ext cx="935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/>
                  <a:t>DeptName</a:t>
                </a:r>
              </a:p>
            </p:txBody>
          </p:sp>
          <p:sp>
            <p:nvSpPr>
              <p:cNvPr id="25621" name="Text Box 16"/>
              <p:cNvSpPr txBox="1">
                <a:spLocks noChangeArrowheads="1"/>
              </p:cNvSpPr>
              <p:nvPr/>
            </p:nvSpPr>
            <p:spPr bwMode="auto">
              <a:xfrm>
                <a:off x="3453" y="2885"/>
                <a:ext cx="892" cy="3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/>
                  <a:t>DeptNum</a:t>
                </a:r>
              </a:p>
            </p:txBody>
          </p:sp>
        </p:grpSp>
        <p:sp>
          <p:nvSpPr>
            <p:cNvPr id="25618" name="AutoShape 17"/>
            <p:cNvSpPr>
              <a:spLocks noChangeArrowheads="1"/>
            </p:cNvSpPr>
            <p:nvPr/>
          </p:nvSpPr>
          <p:spPr bwMode="auto">
            <a:xfrm rot="1705028">
              <a:off x="1968" y="2448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5619" name="AutoShape 18"/>
            <p:cNvSpPr>
              <a:spLocks noChangeArrowheads="1"/>
            </p:cNvSpPr>
            <p:nvPr/>
          </p:nvSpPr>
          <p:spPr bwMode="auto">
            <a:xfrm rot="-1696111">
              <a:off x="3552" y="2400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25606" name="Text Box 19"/>
          <p:cNvSpPr txBox="1">
            <a:spLocks noChangeArrowheads="1"/>
          </p:cNvSpPr>
          <p:nvPr/>
        </p:nvSpPr>
        <p:spPr bwMode="auto">
          <a:xfrm>
            <a:off x="709613" y="5257800"/>
            <a:ext cx="594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Verify these two relations are in 3NF.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2590800"/>
          <a:ext cx="7543800" cy="1693666"/>
        </p:xfrm>
        <a:graphic>
          <a:graphicData uri="http://schemas.openxmlformats.org/drawingml/2006/table">
            <a:tbl>
              <a:tblPr/>
              <a:tblGrid>
                <a:gridCol w="1885950"/>
                <a:gridCol w="1885950"/>
                <a:gridCol w="1885950"/>
                <a:gridCol w="1885950"/>
              </a:tblGrid>
              <a:tr h="34458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EMP_ID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EMP_NAME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EMP_PHONE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EMP_STATE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50539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14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John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7272826385,</a:t>
                      </a:r>
                      <a:b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</a:br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9064738238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UP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20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Harry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8574783832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Bihar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50539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12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Sam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7390372389,</a:t>
                      </a:r>
                      <a:b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</a:br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8589830302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Punjab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52400" y="76200"/>
            <a:ext cx="8763000" cy="244809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174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100" b="0" i="0" u="none" strike="noStrike" cap="none" normalizeH="0" baseline="0" dirty="0" smtClean="0">
              <a:ln>
                <a:noFill/>
              </a:ln>
              <a:solidFill>
                <a:srgbClr val="610B38"/>
              </a:solidFill>
              <a:effectLst/>
              <a:latin typeface="erdana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0" u="none" strike="noStrike" cap="none" normalizeH="0" baseline="0" dirty="0" smtClean="0">
                <a:ln>
                  <a:noFill/>
                </a:ln>
                <a:effectLst/>
                <a:latin typeface="erdana"/>
                <a:cs typeface="Arial" pitchFamily="34" charset="0"/>
              </a:rPr>
              <a:t>First Normal Form (1NF)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ter-regular"/>
                <a:cs typeface="Arial" pitchFamily="34" charset="0"/>
              </a:rPr>
              <a:t>A relation will be 1NF if it contains an atomic value.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ter-regular"/>
                <a:cs typeface="Arial" pitchFamily="34" charset="0"/>
              </a:rPr>
              <a:t>It states that an attribute of a table cannot hold multiple values. It must hold only single-valued attribute.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ter-regular"/>
                <a:cs typeface="Arial" pitchFamily="34" charset="0"/>
              </a:rPr>
              <a:t>First normal form disallows the multi-valued attribute, composite attribute, and their combinations.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ter-regular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Example: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regular"/>
                <a:cs typeface="Arial" pitchFamily="34" charset="0"/>
              </a:rPr>
              <a:t> Relation EMPLOYEE is not in 1NF because of multi-valued attribute EMP_PHONE.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EMPLOYEE table: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3434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decomposition of the EMPLOYEE table into 1NF has been shown below: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800600"/>
          <a:ext cx="6705600" cy="1877446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676400"/>
                <a:gridCol w="1676400"/>
              </a:tblGrid>
              <a:tr h="34458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EMP_ID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EMP_NAME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EMP_PHONE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EMP_STATE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5067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14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John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7272826385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UP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14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John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9064738238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UP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20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Harry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8574783832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Bihar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12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Sam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7390372389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Punjab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12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Sam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8589830302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Punjab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07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Second Normal Form (2NF)</a:t>
            </a:r>
          </a:p>
          <a:p>
            <a:r>
              <a:rPr lang="en-US" dirty="0"/>
              <a:t>In the 2NF, relational must be in 1NF.</a:t>
            </a:r>
          </a:p>
          <a:p>
            <a:r>
              <a:rPr lang="en-US" dirty="0"/>
              <a:t>In the second normal form, all non-key attributes are fully functional dependent on the primary key</a:t>
            </a:r>
          </a:p>
          <a:p>
            <a:r>
              <a:rPr lang="en-US" b="1" dirty="0"/>
              <a:t>Example:</a:t>
            </a:r>
            <a:r>
              <a:rPr lang="en-US" dirty="0"/>
              <a:t> Let's assume, a school can store the data of teachers and the subjects they teach. In a school, a teacher can teach more than one subject.</a:t>
            </a:r>
          </a:p>
          <a:p>
            <a:r>
              <a:rPr lang="en-US" b="1" dirty="0"/>
              <a:t>TEACHER table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2362200"/>
          <a:ext cx="6096000" cy="1877446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4458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TEACHER_ID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SUBJECT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TEACHER_AGE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00E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Chemistry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30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Biology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30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47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English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83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Math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38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83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Computer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38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43434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the given table, non-prime attribute TEACHER_AGE is dependent on TEACHER_ID which is a proper subset of a candidate key. That's why it violates the rule for 2NF.</a:t>
            </a:r>
          </a:p>
          <a:p>
            <a:r>
              <a:rPr lang="en-US" dirty="0"/>
              <a:t>To convert the given table into 2NF, we decompose it into two tables: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609600"/>
          <a:ext cx="6096000" cy="126694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4458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TEACHER_ID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4046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046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046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TEACHER_AGE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4046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4046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4046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30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47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83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38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TEACHER_DETAIL table: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362200"/>
          <a:ext cx="6096000" cy="195364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42739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TEACHER_ID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E01A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1A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1A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SUBJECT</a:t>
                      </a:r>
                    </a:p>
                  </a:txBody>
                  <a:tcPr marL="68918" marR="68918" marT="68918" marB="68918">
                    <a:lnL w="7620" cap="flat" cmpd="sng" algn="ctr">
                      <a:solidFill>
                        <a:srgbClr val="E01A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01A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01A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Chemistry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25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Biology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47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English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83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Math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98643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83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Computer</a:t>
                      </a:r>
                    </a:p>
                  </a:txBody>
                  <a:tcPr marL="45945" marR="45945" marT="45945" marB="45945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TEACHER_SUBJECT table: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763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Third Normal Form (3NF</a:t>
            </a:r>
            <a:r>
              <a:rPr lang="en-US" dirty="0"/>
              <a:t>)</a:t>
            </a:r>
          </a:p>
          <a:p>
            <a:r>
              <a:rPr lang="en-US" dirty="0"/>
              <a:t>A relation will be in 3NF if it is in 2NF and not contain any transitive partial dependency.</a:t>
            </a:r>
          </a:p>
          <a:p>
            <a:r>
              <a:rPr lang="en-US" dirty="0"/>
              <a:t>3NF is used to reduce the data duplication. It is also used to achieve the data integrity.</a:t>
            </a:r>
          </a:p>
          <a:p>
            <a:r>
              <a:rPr lang="en-US" dirty="0"/>
              <a:t>If there is no transitive dependency for non-prime attributes, then the relation must be in third normal form.</a:t>
            </a:r>
          </a:p>
          <a:p>
            <a:r>
              <a:rPr lang="en-US" dirty="0"/>
              <a:t>A relation is in third normal form if it holds </a:t>
            </a:r>
            <a:r>
              <a:rPr lang="en-US" dirty="0" err="1"/>
              <a:t>atleast</a:t>
            </a:r>
            <a:r>
              <a:rPr lang="en-US" dirty="0"/>
              <a:t> one of the following conditions for every non-trivial function dependency X → Y.</a:t>
            </a:r>
          </a:p>
          <a:p>
            <a:r>
              <a:rPr lang="en-US" dirty="0"/>
              <a:t>X is a super key.</a:t>
            </a:r>
          </a:p>
          <a:p>
            <a:r>
              <a:rPr lang="en-US" dirty="0"/>
              <a:t>Y is a prime attribute, i.e., each element of Y is part of some candidate key.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3657600"/>
          <a:ext cx="6096000" cy="1909773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5808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EMP_ID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EMP_NAME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EMP_ZIP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EMP_STATE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EMP_CITY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AF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3103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222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Harry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201010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UP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Noida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3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333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Stephan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02228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US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Boston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3103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444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Lan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60007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US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Chicago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03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555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Katharine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06389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UK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Norwich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310338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666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John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462007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MP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Bhopal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 rot="10800000" flipV="1">
            <a:off x="914399" y="2592169"/>
            <a:ext cx="5295497" cy="1292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Example: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ter-regular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EMPLOYEE_DETAIL table: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ter-regular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ter-regular"/>
                <a:cs typeface="Arial" pitchFamily="34" charset="0"/>
              </a:rPr>
              <a:t> 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ter-regular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791200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  <a:cs typeface="Arial" pitchFamily="34" charset="0"/>
              </a:rPr>
              <a:t>Super key in the table above: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ter-regular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ter-regular"/>
                <a:cs typeface="Arial" pitchFamily="34" charset="0"/>
              </a:rPr>
              <a:t>{EMP_ID}, {EMP_ID, EMP_NAME}, {EMP_ID, EMP_NAME, EMP_ZIP}....so on 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bms\dbms-functional-dependency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762000"/>
            <a:ext cx="3223260" cy="20193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1524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Types of Functional dependency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2971800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Trivial functional dependency</a:t>
            </a:r>
          </a:p>
          <a:p>
            <a:r>
              <a:rPr lang="en-US" dirty="0"/>
              <a:t>A → B has trivial functional dependency if B is a subset of A.</a:t>
            </a:r>
          </a:p>
          <a:p>
            <a:r>
              <a:rPr lang="en-US" dirty="0"/>
              <a:t>The following dependencies are also trivial like: A → A, B → B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343400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Example:</a:t>
            </a:r>
            <a:endParaRPr lang="en-US" dirty="0"/>
          </a:p>
          <a:p>
            <a:r>
              <a:rPr lang="en-US" dirty="0"/>
              <a:t>Consider a table with two columns </a:t>
            </a:r>
            <a:r>
              <a:rPr lang="en-US" dirty="0" err="1"/>
              <a:t>Employee_Id</a:t>
            </a:r>
            <a:r>
              <a:rPr lang="en-US" dirty="0"/>
              <a:t> and </a:t>
            </a:r>
            <a:r>
              <a:rPr lang="en-US" dirty="0" err="1"/>
              <a:t>Employee_Name</a:t>
            </a:r>
            <a:r>
              <a:rPr lang="en-US" dirty="0"/>
              <a:t>.  </a:t>
            </a:r>
          </a:p>
          <a:p>
            <a:r>
              <a:rPr lang="en-US" dirty="0"/>
              <a:t>{</a:t>
            </a:r>
            <a:r>
              <a:rPr lang="en-US" dirty="0" err="1"/>
              <a:t>Employee_id</a:t>
            </a:r>
            <a:r>
              <a:rPr lang="en-US" dirty="0"/>
              <a:t>, </a:t>
            </a:r>
            <a:r>
              <a:rPr lang="en-US" dirty="0" err="1"/>
              <a:t>Employee_Name</a:t>
            </a:r>
            <a:r>
              <a:rPr lang="en-US" dirty="0"/>
              <a:t>}   →    </a:t>
            </a:r>
            <a:r>
              <a:rPr lang="en-US" dirty="0" err="1"/>
              <a:t>Employee_Id</a:t>
            </a:r>
            <a:r>
              <a:rPr lang="en-US" dirty="0"/>
              <a:t> is a trivial functional dependency as   </a:t>
            </a:r>
          </a:p>
          <a:p>
            <a:r>
              <a:rPr lang="en-US" dirty="0" err="1"/>
              <a:t>Employee_Id</a:t>
            </a:r>
            <a:r>
              <a:rPr lang="en-US" dirty="0"/>
              <a:t> is a subset of {</a:t>
            </a:r>
            <a:r>
              <a:rPr lang="en-US" dirty="0" err="1"/>
              <a:t>Employee_Id</a:t>
            </a:r>
            <a:r>
              <a:rPr lang="en-US" dirty="0"/>
              <a:t>, </a:t>
            </a:r>
            <a:r>
              <a:rPr lang="en-US" dirty="0" err="1"/>
              <a:t>Employee_Name</a:t>
            </a:r>
            <a:r>
              <a:rPr lang="en-US" dirty="0"/>
              <a:t>}.  </a:t>
            </a:r>
          </a:p>
          <a:p>
            <a:r>
              <a:rPr lang="en-US" dirty="0"/>
              <a:t>Also, </a:t>
            </a:r>
            <a:r>
              <a:rPr lang="en-US" dirty="0" err="1"/>
              <a:t>Employee_Id</a:t>
            </a:r>
            <a:r>
              <a:rPr lang="en-US" dirty="0"/>
              <a:t> → </a:t>
            </a:r>
            <a:r>
              <a:rPr lang="en-US" dirty="0" err="1"/>
              <a:t>Employee_Id</a:t>
            </a:r>
            <a:r>
              <a:rPr lang="en-US" dirty="0"/>
              <a:t> and </a:t>
            </a:r>
            <a:r>
              <a:rPr lang="en-US" dirty="0" err="1"/>
              <a:t>Employee_Name</a:t>
            </a:r>
            <a:r>
              <a:rPr lang="en-US" dirty="0"/>
              <a:t>   →    </a:t>
            </a:r>
            <a:r>
              <a:rPr lang="en-US" dirty="0" err="1"/>
              <a:t>Employee_Name</a:t>
            </a:r>
            <a:r>
              <a:rPr lang="en-US" dirty="0"/>
              <a:t> are trivial </a:t>
            </a:r>
            <a:endParaRPr lang="en-US" dirty="0" smtClean="0"/>
          </a:p>
          <a:p>
            <a:r>
              <a:rPr lang="en-US" dirty="0" smtClean="0"/>
              <a:t>dependencies</a:t>
            </a:r>
            <a:r>
              <a:rPr lang="en-US" dirty="0"/>
              <a:t> too.  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91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Candidate key:</a:t>
            </a:r>
            <a:r>
              <a:rPr lang="en-US" dirty="0"/>
              <a:t> {EMP_ID}</a:t>
            </a:r>
          </a:p>
          <a:p>
            <a:r>
              <a:rPr lang="en-US" b="1" dirty="0"/>
              <a:t>Non-prime attributes:</a:t>
            </a:r>
            <a:r>
              <a:rPr lang="en-US" dirty="0"/>
              <a:t> In the given table, all attributes except EMP_ID are non-prime.</a:t>
            </a:r>
          </a:p>
          <a:p>
            <a:r>
              <a:rPr lang="en-US" dirty="0"/>
              <a:t>Here, EMP_STATE &amp; EMP_CITY dependent on EMP_ZIP and EMP_ZIP dependent on EMP_ID. The non-prime attributes (EMP_STATE, EMP_CITY) transitively dependent on super key(EMP_ID). It violates the rule of third normal form.</a:t>
            </a:r>
          </a:p>
          <a:p>
            <a:r>
              <a:rPr lang="en-US" dirty="0"/>
              <a:t>That's why we need to move the EMP_CITY and EMP_STATE to the new &lt;EMPLOYEE_ZIP&gt; table, with EMP_ZIP as a Primary key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Employee table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57400" y="2438400"/>
          <a:ext cx="5867400" cy="1900834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30003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</a:rPr>
                        <a:t>EMP_ID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EMP_NAME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EMP_ZIP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3004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222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Harry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201010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333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Stephan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02228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444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Lan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60007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555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Katharine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06389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666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John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462007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33600" y="4724400"/>
          <a:ext cx="5943600" cy="2022238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1981200"/>
              </a:tblGrid>
              <a:tr h="47799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EMP_ZIP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EMP_STATE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</a:rPr>
                        <a:t>EMP_CITY</a:t>
                      </a:r>
                    </a:p>
                  </a:txBody>
                  <a:tcPr marL="71617" marR="71617" marT="71617" marB="71617">
                    <a:lnL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05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</a:tr>
              <a:tr h="254921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201010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UP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Noida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921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02228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US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Boston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54921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60007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US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Chicago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921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06389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UK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Norwich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</a:tr>
              <a:tr h="254921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462007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>
                          <a:solidFill>
                            <a:srgbClr val="333333"/>
                          </a:solidFill>
                          <a:latin typeface="inter-regular"/>
                        </a:rPr>
                        <a:t>MP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400" dirty="0">
                          <a:solidFill>
                            <a:srgbClr val="333333"/>
                          </a:solidFill>
                          <a:latin typeface="inter-regular"/>
                        </a:rPr>
                        <a:t>Bhopal</a:t>
                      </a:r>
                    </a:p>
                  </a:txBody>
                  <a:tcPr marL="47744" marR="47744" marT="47744" marB="47744">
                    <a:lnL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04800" y="4343400"/>
            <a:ext cx="2102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Employee_zip</a:t>
            </a:r>
            <a:r>
              <a:rPr lang="en-US" b="1" dirty="0" smtClean="0"/>
              <a:t>  table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87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Functional Dependencies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0F554-23DF-4EAE-89AA-376F8A78AED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221" name="Rectangle 288"/>
          <p:cNvSpPr>
            <a:spLocks noChangeArrowheads="1"/>
          </p:cNvSpPr>
          <p:nvPr/>
        </p:nvSpPr>
        <p:spPr bwMode="auto">
          <a:xfrm>
            <a:off x="685800" y="1447800"/>
            <a:ext cx="4305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	 EmpNum </a:t>
            </a:r>
            <a:r>
              <a:rPr lang="en-CA" noProof="1"/>
              <a:t>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</a:t>
            </a:r>
            <a:r>
              <a:rPr lang="en-CA"/>
              <a:t>EmpEmail</a:t>
            </a:r>
          </a:p>
          <a:p>
            <a:pPr eaLnBrk="0" hangingPunct="0"/>
            <a:r>
              <a:rPr lang="en-CA"/>
              <a:t>	 EmpNum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</a:t>
            </a:r>
            <a:r>
              <a:rPr lang="en-CA"/>
              <a:t>EmpFname</a:t>
            </a:r>
          </a:p>
          <a:p>
            <a:pPr eaLnBrk="0" hangingPunct="0"/>
            <a:r>
              <a:rPr lang="en-CA"/>
              <a:t>	 EmpNum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</a:t>
            </a:r>
            <a:r>
              <a:rPr lang="en-CA"/>
              <a:t>EmpLname </a:t>
            </a:r>
            <a:endParaRPr lang="en-US"/>
          </a:p>
        </p:txBody>
      </p:sp>
      <p:sp>
        <p:nvSpPr>
          <p:cNvPr id="9222" name="Rectangle 289"/>
          <p:cNvSpPr>
            <a:spLocks noChangeArrowheads="1"/>
          </p:cNvSpPr>
          <p:nvPr/>
        </p:nvSpPr>
        <p:spPr bwMode="auto">
          <a:xfrm>
            <a:off x="1066800" y="35052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EmpNum</a:t>
            </a:r>
            <a:endParaRPr lang="en-US"/>
          </a:p>
        </p:txBody>
      </p:sp>
      <p:sp>
        <p:nvSpPr>
          <p:cNvPr id="9223" name="Rectangle 290"/>
          <p:cNvSpPr>
            <a:spLocks noChangeArrowheads="1"/>
          </p:cNvSpPr>
          <p:nvPr/>
        </p:nvSpPr>
        <p:spPr bwMode="auto">
          <a:xfrm>
            <a:off x="3352800" y="3124200"/>
            <a:ext cx="1484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EmpEmail</a:t>
            </a:r>
            <a:endParaRPr lang="en-US"/>
          </a:p>
        </p:txBody>
      </p:sp>
      <p:sp>
        <p:nvSpPr>
          <p:cNvPr id="9224" name="Rectangle 291"/>
          <p:cNvSpPr>
            <a:spLocks noChangeArrowheads="1"/>
          </p:cNvSpPr>
          <p:nvPr/>
        </p:nvSpPr>
        <p:spPr bwMode="auto">
          <a:xfrm>
            <a:off x="3697288" y="3581400"/>
            <a:ext cx="158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EmpFname</a:t>
            </a:r>
            <a:endParaRPr lang="en-US"/>
          </a:p>
        </p:txBody>
      </p:sp>
      <p:sp>
        <p:nvSpPr>
          <p:cNvPr id="9225" name="Rectangle 292"/>
          <p:cNvSpPr>
            <a:spLocks noChangeArrowheads="1"/>
          </p:cNvSpPr>
          <p:nvPr/>
        </p:nvSpPr>
        <p:spPr bwMode="auto">
          <a:xfrm>
            <a:off x="3621088" y="4191000"/>
            <a:ext cx="160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EmpLname</a:t>
            </a:r>
            <a:endParaRPr lang="en-US"/>
          </a:p>
        </p:txBody>
      </p:sp>
      <p:sp>
        <p:nvSpPr>
          <p:cNvPr id="9226" name="Line 293"/>
          <p:cNvSpPr>
            <a:spLocks noChangeShapeType="1"/>
          </p:cNvSpPr>
          <p:nvPr/>
        </p:nvSpPr>
        <p:spPr bwMode="auto">
          <a:xfrm flipV="1">
            <a:off x="2438400" y="3429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294"/>
          <p:cNvSpPr>
            <a:spLocks noChangeShapeType="1"/>
          </p:cNvSpPr>
          <p:nvPr/>
        </p:nvSpPr>
        <p:spPr bwMode="auto">
          <a:xfrm>
            <a:off x="2438400" y="3733800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295"/>
          <p:cNvSpPr>
            <a:spLocks noChangeShapeType="1"/>
          </p:cNvSpPr>
          <p:nvPr/>
        </p:nvSpPr>
        <p:spPr bwMode="auto">
          <a:xfrm>
            <a:off x="2438400" y="37338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296"/>
          <p:cNvSpPr txBox="1">
            <a:spLocks noChangeArrowheads="1"/>
          </p:cNvSpPr>
          <p:nvPr/>
        </p:nvSpPr>
        <p:spPr bwMode="auto">
          <a:xfrm>
            <a:off x="947738" y="5195888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CA"/>
              <a:t>EmpNum   </a:t>
            </a:r>
            <a:r>
              <a:rPr lang="en-CA" noProof="1"/>
              <a:t> </a:t>
            </a:r>
            <a:r>
              <a:rPr lang="en-CA"/>
              <a:t>EmpEmail  </a:t>
            </a:r>
            <a:r>
              <a:rPr lang="en-CA" noProof="1"/>
              <a:t>  </a:t>
            </a:r>
            <a:r>
              <a:rPr lang="en-CA"/>
              <a:t>EmpFname    </a:t>
            </a:r>
            <a:r>
              <a:rPr lang="en-CA" noProof="1"/>
              <a:t> </a:t>
            </a:r>
            <a:r>
              <a:rPr lang="en-CA"/>
              <a:t>EmpLname</a:t>
            </a:r>
            <a:endParaRPr lang="en-US"/>
          </a:p>
        </p:txBody>
      </p:sp>
      <p:sp>
        <p:nvSpPr>
          <p:cNvPr id="9230" name="Rectangle 297"/>
          <p:cNvSpPr>
            <a:spLocks noChangeArrowheads="1"/>
          </p:cNvSpPr>
          <p:nvPr/>
        </p:nvSpPr>
        <p:spPr bwMode="auto">
          <a:xfrm>
            <a:off x="933450" y="51816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1" name="Rectangle 298"/>
          <p:cNvSpPr>
            <a:spLocks noChangeArrowheads="1"/>
          </p:cNvSpPr>
          <p:nvPr/>
        </p:nvSpPr>
        <p:spPr bwMode="auto">
          <a:xfrm>
            <a:off x="2381250" y="5181600"/>
            <a:ext cx="1600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2" name="Rectangle 299"/>
          <p:cNvSpPr>
            <a:spLocks noChangeArrowheads="1"/>
          </p:cNvSpPr>
          <p:nvPr/>
        </p:nvSpPr>
        <p:spPr bwMode="auto">
          <a:xfrm>
            <a:off x="3981450" y="51816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3" name="Rectangle 300"/>
          <p:cNvSpPr>
            <a:spLocks noChangeArrowheads="1"/>
          </p:cNvSpPr>
          <p:nvPr/>
        </p:nvSpPr>
        <p:spPr bwMode="auto">
          <a:xfrm>
            <a:off x="5734050" y="5181600"/>
            <a:ext cx="1828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9234" name="Freeform 301"/>
          <p:cNvSpPr>
            <a:spLocks/>
          </p:cNvSpPr>
          <p:nvPr/>
        </p:nvSpPr>
        <p:spPr bwMode="auto">
          <a:xfrm>
            <a:off x="1771650" y="5715000"/>
            <a:ext cx="1524000" cy="381000"/>
          </a:xfrm>
          <a:custGeom>
            <a:avLst/>
            <a:gdLst>
              <a:gd name="T0" fmla="*/ 0 w 960"/>
              <a:gd name="T1" fmla="*/ 0 h 240"/>
              <a:gd name="T2" fmla="*/ 0 w 960"/>
              <a:gd name="T3" fmla="*/ 2147483647 h 240"/>
              <a:gd name="T4" fmla="*/ 2147483647 w 960"/>
              <a:gd name="T5" fmla="*/ 2147483647 h 240"/>
              <a:gd name="T6" fmla="*/ 2147483647 w 960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0" y="240"/>
                </a:lnTo>
                <a:lnTo>
                  <a:pt x="960" y="24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Freeform 302"/>
          <p:cNvSpPr>
            <a:spLocks/>
          </p:cNvSpPr>
          <p:nvPr/>
        </p:nvSpPr>
        <p:spPr bwMode="auto">
          <a:xfrm>
            <a:off x="3295650" y="5715000"/>
            <a:ext cx="1524000" cy="381000"/>
          </a:xfrm>
          <a:custGeom>
            <a:avLst/>
            <a:gdLst>
              <a:gd name="T0" fmla="*/ 0 w 960"/>
              <a:gd name="T1" fmla="*/ 0 h 240"/>
              <a:gd name="T2" fmla="*/ 0 w 960"/>
              <a:gd name="T3" fmla="*/ 2147483647 h 240"/>
              <a:gd name="T4" fmla="*/ 2147483647 w 960"/>
              <a:gd name="T5" fmla="*/ 2147483647 h 240"/>
              <a:gd name="T6" fmla="*/ 2147483647 w 960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0" y="240"/>
                </a:lnTo>
                <a:lnTo>
                  <a:pt x="960" y="24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Freeform 303"/>
          <p:cNvSpPr>
            <a:spLocks/>
          </p:cNvSpPr>
          <p:nvPr/>
        </p:nvSpPr>
        <p:spPr bwMode="auto">
          <a:xfrm>
            <a:off x="4819650" y="5715000"/>
            <a:ext cx="1524000" cy="381000"/>
          </a:xfrm>
          <a:custGeom>
            <a:avLst/>
            <a:gdLst>
              <a:gd name="T0" fmla="*/ 0 w 960"/>
              <a:gd name="T1" fmla="*/ 0 h 240"/>
              <a:gd name="T2" fmla="*/ 0 w 960"/>
              <a:gd name="T3" fmla="*/ 2147483647 h 240"/>
              <a:gd name="T4" fmla="*/ 2147483647 w 960"/>
              <a:gd name="T5" fmla="*/ 2147483647 h 240"/>
              <a:gd name="T6" fmla="*/ 2147483647 w 960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240"/>
              <a:gd name="T14" fmla="*/ 960 w 960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240">
                <a:moveTo>
                  <a:pt x="0" y="0"/>
                </a:moveTo>
                <a:lnTo>
                  <a:pt x="0" y="240"/>
                </a:lnTo>
                <a:lnTo>
                  <a:pt x="960" y="240"/>
                </a:ln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Text Box 304"/>
          <p:cNvSpPr txBox="1">
            <a:spLocks noChangeArrowheads="1"/>
          </p:cNvSpPr>
          <p:nvPr/>
        </p:nvSpPr>
        <p:spPr bwMode="auto">
          <a:xfrm>
            <a:off x="5791200" y="1828800"/>
            <a:ext cx="2514600" cy="11969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/>
              <a:t>3 different ways you might see FDs depicted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1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  <a:latin typeface="Arial" charset="0"/>
              </a:rPr>
              <a:t>Determinant</a:t>
            </a:r>
            <a:endParaRPr lang="en-US" b="1" smtClean="0">
              <a:solidFill>
                <a:schemeClr val="tx2">
                  <a:satMod val="130000"/>
                </a:schemeClr>
              </a:solidFill>
              <a:latin typeface="Arial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AFA51-0FDE-40E1-8E6D-52BBCA9506F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0245" name="Rectangle 82"/>
          <p:cNvSpPr>
            <a:spLocks noChangeArrowheads="1"/>
          </p:cNvSpPr>
          <p:nvPr/>
        </p:nvSpPr>
        <p:spPr bwMode="auto">
          <a:xfrm>
            <a:off x="990600" y="1447800"/>
            <a:ext cx="4110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Functional Dependency</a:t>
            </a:r>
          </a:p>
          <a:p>
            <a:pPr eaLnBrk="0" hangingPunct="0"/>
            <a:endParaRPr lang="en-CA"/>
          </a:p>
          <a:p>
            <a:pPr eaLnBrk="0" hangingPunct="0"/>
            <a:r>
              <a:rPr lang="en-CA"/>
              <a:t>	EmpNum </a:t>
            </a:r>
            <a:r>
              <a:rPr lang="en-CA" noProof="1"/>
              <a:t>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</a:t>
            </a:r>
            <a:r>
              <a:rPr lang="en-CA"/>
              <a:t>EmpEmail</a:t>
            </a:r>
            <a:endParaRPr lang="en-US"/>
          </a:p>
        </p:txBody>
      </p:sp>
      <p:sp>
        <p:nvSpPr>
          <p:cNvPr id="10246" name="Text Box 83"/>
          <p:cNvSpPr txBox="1">
            <a:spLocks noChangeArrowheads="1"/>
          </p:cNvSpPr>
          <p:nvPr/>
        </p:nvSpPr>
        <p:spPr bwMode="auto">
          <a:xfrm>
            <a:off x="1143000" y="3200400"/>
            <a:ext cx="6934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Attribute on the LHS is known as the </a:t>
            </a:r>
            <a:r>
              <a:rPr lang="en-US" b="1" i="1"/>
              <a:t>determinant</a:t>
            </a:r>
            <a:endParaRPr lang="en-US"/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 EmpNum is a determinant of EmpEmail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</a:rPr>
              <a:t>Transitive dependency</a:t>
            </a:r>
            <a:endParaRPr lang="en-US" b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D3ED0-42B2-45B5-A718-5C2EE637959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269" name="Rectangle 60"/>
          <p:cNvSpPr>
            <a:spLocks noChangeArrowheads="1"/>
          </p:cNvSpPr>
          <p:nvPr/>
        </p:nvSpPr>
        <p:spPr bwMode="auto">
          <a:xfrm>
            <a:off x="990600" y="1447800"/>
            <a:ext cx="72390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  <a:spcAft>
                <a:spcPts val="1200"/>
              </a:spcAft>
            </a:pPr>
            <a:r>
              <a:rPr lang="en-CA" b="1"/>
              <a:t>Transitive dependency</a:t>
            </a:r>
          </a:p>
          <a:p>
            <a:pPr eaLnBrk="0" hangingPunct="0">
              <a:lnSpc>
                <a:spcPct val="140000"/>
              </a:lnSpc>
            </a:pPr>
            <a:r>
              <a:rPr lang="en-CA">
                <a:latin typeface="Arial" pitchFamily="34" charset="0"/>
              </a:rPr>
              <a:t>Consider attributes A, B, and C, and where</a:t>
            </a:r>
          </a:p>
          <a:p>
            <a:pPr eaLnBrk="0" hangingPunct="0">
              <a:lnSpc>
                <a:spcPct val="150000"/>
              </a:lnSpc>
            </a:pPr>
            <a:r>
              <a:rPr lang="en-CA">
                <a:latin typeface="Arial" pitchFamily="34" charset="0"/>
              </a:rPr>
              <a:t>	A </a:t>
            </a:r>
            <a:r>
              <a:rPr lang="en-CA" noProof="1">
                <a:latin typeface="Arial" pitchFamily="34" charset="0"/>
                <a:sym typeface="Wingdings" pitchFamily="2" charset="2"/>
              </a:rPr>
              <a:t></a:t>
            </a:r>
            <a:r>
              <a:rPr lang="en-CA">
                <a:latin typeface="Arial" pitchFamily="34" charset="0"/>
              </a:rPr>
              <a:t> B and B </a:t>
            </a:r>
            <a:r>
              <a:rPr lang="en-CA" noProof="1">
                <a:latin typeface="Arial" pitchFamily="34" charset="0"/>
                <a:sym typeface="Wingdings" pitchFamily="2" charset="2"/>
              </a:rPr>
              <a:t></a:t>
            </a:r>
            <a:r>
              <a:rPr lang="en-CA">
                <a:latin typeface="Arial" pitchFamily="34" charset="0"/>
              </a:rPr>
              <a:t> C. </a:t>
            </a:r>
          </a:p>
          <a:p>
            <a:pPr eaLnBrk="0" hangingPunct="0">
              <a:lnSpc>
                <a:spcPct val="150000"/>
              </a:lnSpc>
            </a:pPr>
            <a:r>
              <a:rPr lang="en-CA">
                <a:latin typeface="Arial" pitchFamily="34" charset="0"/>
              </a:rPr>
              <a:t>Functional dependencies are transitive, which means that we also have the functional dependency 	A </a:t>
            </a:r>
            <a:r>
              <a:rPr lang="en-CA" noProof="1">
                <a:latin typeface="Arial" pitchFamily="34" charset="0"/>
                <a:sym typeface="Wingdings" pitchFamily="2" charset="2"/>
              </a:rPr>
              <a:t></a:t>
            </a:r>
            <a:r>
              <a:rPr lang="en-CA">
                <a:latin typeface="Arial" pitchFamily="34" charset="0"/>
              </a:rPr>
              <a:t> C</a:t>
            </a:r>
          </a:p>
          <a:p>
            <a:pPr eaLnBrk="0" hangingPunct="0">
              <a:lnSpc>
                <a:spcPct val="150000"/>
              </a:lnSpc>
            </a:pPr>
            <a:r>
              <a:rPr lang="en-CA">
                <a:latin typeface="Arial" pitchFamily="34" charset="0"/>
              </a:rPr>
              <a:t>We say that C is transitively dependent on A through B. </a:t>
            </a: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</a:rPr>
              <a:t>Transitive dependency</a:t>
            </a:r>
            <a:endParaRPr lang="en-US" b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526B5F-92F2-4D6A-84AD-F8373E6A62D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2293" name="Freeform 66"/>
          <p:cNvSpPr>
            <a:spLocks/>
          </p:cNvSpPr>
          <p:nvPr/>
        </p:nvSpPr>
        <p:spPr bwMode="auto">
          <a:xfrm>
            <a:off x="1508125" y="2203450"/>
            <a:ext cx="182245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Freeform 67"/>
          <p:cNvSpPr>
            <a:spLocks/>
          </p:cNvSpPr>
          <p:nvPr/>
        </p:nvSpPr>
        <p:spPr bwMode="auto">
          <a:xfrm flipV="1">
            <a:off x="4702175" y="1295400"/>
            <a:ext cx="229870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Text Box 69"/>
          <p:cNvSpPr txBox="1">
            <a:spLocks noChangeArrowheads="1"/>
          </p:cNvSpPr>
          <p:nvPr/>
        </p:nvSpPr>
        <p:spPr bwMode="auto">
          <a:xfrm>
            <a:off x="892175" y="1752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CA" u="sng"/>
              <a:t>EmpNum</a:t>
            </a:r>
            <a:r>
              <a:rPr lang="en-CA" noProof="1"/>
              <a:t> </a:t>
            </a:r>
            <a:r>
              <a:rPr lang="en-US"/>
              <a:t>  </a:t>
            </a:r>
            <a:r>
              <a:rPr lang="en-CA"/>
              <a:t>EmpEmail     </a:t>
            </a:r>
            <a:r>
              <a:rPr lang="en-CA" noProof="1"/>
              <a:t>DeptNum       </a:t>
            </a:r>
            <a:r>
              <a:rPr lang="en-CA"/>
              <a:t>DeptNname</a:t>
            </a:r>
            <a:endParaRPr lang="en-US"/>
          </a:p>
        </p:txBody>
      </p:sp>
      <p:sp>
        <p:nvSpPr>
          <p:cNvPr id="12296" name="Rectangle 70"/>
          <p:cNvSpPr>
            <a:spLocks noChangeArrowheads="1"/>
          </p:cNvSpPr>
          <p:nvPr/>
        </p:nvSpPr>
        <p:spPr bwMode="auto">
          <a:xfrm>
            <a:off x="815975" y="16764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7" name="Rectangle 71"/>
          <p:cNvSpPr>
            <a:spLocks noChangeArrowheads="1"/>
          </p:cNvSpPr>
          <p:nvPr/>
        </p:nvSpPr>
        <p:spPr bwMode="auto">
          <a:xfrm>
            <a:off x="2263775" y="1676400"/>
            <a:ext cx="1600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8" name="Rectangle 72"/>
          <p:cNvSpPr>
            <a:spLocks noChangeArrowheads="1"/>
          </p:cNvSpPr>
          <p:nvPr/>
        </p:nvSpPr>
        <p:spPr bwMode="auto">
          <a:xfrm>
            <a:off x="3863975" y="1676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9" name="Rectangle 73"/>
          <p:cNvSpPr>
            <a:spLocks noChangeArrowheads="1"/>
          </p:cNvSpPr>
          <p:nvPr/>
        </p:nvSpPr>
        <p:spPr bwMode="auto">
          <a:xfrm>
            <a:off x="5616575" y="1676400"/>
            <a:ext cx="1981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0" name="Freeform 76"/>
          <p:cNvSpPr>
            <a:spLocks/>
          </p:cNvSpPr>
          <p:nvPr/>
        </p:nvSpPr>
        <p:spPr bwMode="auto">
          <a:xfrm>
            <a:off x="3330575" y="2209800"/>
            <a:ext cx="1143000" cy="381000"/>
          </a:xfrm>
          <a:custGeom>
            <a:avLst/>
            <a:gdLst>
              <a:gd name="T0" fmla="*/ 0 w 720"/>
              <a:gd name="T1" fmla="*/ 2147483647 h 240"/>
              <a:gd name="T2" fmla="*/ 2147483647 w 720"/>
              <a:gd name="T3" fmla="*/ 2147483647 h 240"/>
              <a:gd name="T4" fmla="*/ 2147483647 w 720"/>
              <a:gd name="T5" fmla="*/ 0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AutoShape 77"/>
          <p:cNvSpPr>
            <a:spLocks noChangeArrowheads="1"/>
          </p:cNvSpPr>
          <p:nvPr/>
        </p:nvSpPr>
        <p:spPr bwMode="auto">
          <a:xfrm rot="-821456">
            <a:off x="2286000" y="2971800"/>
            <a:ext cx="1143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2" name="Freeform 78"/>
          <p:cNvSpPr>
            <a:spLocks/>
          </p:cNvSpPr>
          <p:nvPr/>
        </p:nvSpPr>
        <p:spPr bwMode="auto">
          <a:xfrm>
            <a:off x="1835150" y="4489450"/>
            <a:ext cx="182245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Freeform 79"/>
          <p:cNvSpPr>
            <a:spLocks/>
          </p:cNvSpPr>
          <p:nvPr/>
        </p:nvSpPr>
        <p:spPr bwMode="auto">
          <a:xfrm flipV="1">
            <a:off x="5029200" y="3581400"/>
            <a:ext cx="2298700" cy="387350"/>
          </a:xfrm>
          <a:custGeom>
            <a:avLst/>
            <a:gdLst>
              <a:gd name="T0" fmla="*/ 0 w 4032"/>
              <a:gd name="T1" fmla="*/ 0 h 288"/>
              <a:gd name="T2" fmla="*/ 0 w 4032"/>
              <a:gd name="T3" fmla="*/ 2147483647 h 288"/>
              <a:gd name="T4" fmla="*/ 2147483647 w 4032"/>
              <a:gd name="T5" fmla="*/ 2147483647 h 288"/>
              <a:gd name="T6" fmla="*/ 2147483647 w 403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4032"/>
              <a:gd name="T13" fmla="*/ 0 h 288"/>
              <a:gd name="T14" fmla="*/ 4032 w 4032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32" h="288">
                <a:moveTo>
                  <a:pt x="0" y="0"/>
                </a:moveTo>
                <a:lnTo>
                  <a:pt x="0" y="288"/>
                </a:lnTo>
                <a:lnTo>
                  <a:pt x="4032" y="288"/>
                </a:lnTo>
                <a:lnTo>
                  <a:pt x="4032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Text Box 80"/>
          <p:cNvSpPr txBox="1">
            <a:spLocks noChangeArrowheads="1"/>
          </p:cNvSpPr>
          <p:nvPr/>
        </p:nvSpPr>
        <p:spPr bwMode="auto">
          <a:xfrm>
            <a:off x="1219200" y="4038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CA" u="sng"/>
              <a:t>EmpNum</a:t>
            </a:r>
            <a:r>
              <a:rPr lang="en-CA"/>
              <a:t>   </a:t>
            </a:r>
            <a:r>
              <a:rPr lang="en-CA" noProof="1"/>
              <a:t> </a:t>
            </a:r>
            <a:r>
              <a:rPr lang="en-CA"/>
              <a:t>EmpEmail     </a:t>
            </a:r>
            <a:r>
              <a:rPr lang="en-CA" noProof="1"/>
              <a:t>DeptNum       </a:t>
            </a:r>
            <a:r>
              <a:rPr lang="en-CA"/>
              <a:t>DeptNname</a:t>
            </a:r>
            <a:endParaRPr lang="en-US"/>
          </a:p>
        </p:txBody>
      </p:sp>
      <p:sp>
        <p:nvSpPr>
          <p:cNvPr id="12305" name="Rectangle 81"/>
          <p:cNvSpPr>
            <a:spLocks noChangeArrowheads="1"/>
          </p:cNvSpPr>
          <p:nvPr/>
        </p:nvSpPr>
        <p:spPr bwMode="auto">
          <a:xfrm>
            <a:off x="1143000" y="3962400"/>
            <a:ext cx="1447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6" name="Rectangle 82"/>
          <p:cNvSpPr>
            <a:spLocks noChangeArrowheads="1"/>
          </p:cNvSpPr>
          <p:nvPr/>
        </p:nvSpPr>
        <p:spPr bwMode="auto">
          <a:xfrm>
            <a:off x="2590800" y="3962400"/>
            <a:ext cx="1600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7" name="Rectangle 83"/>
          <p:cNvSpPr>
            <a:spLocks noChangeArrowheads="1"/>
          </p:cNvSpPr>
          <p:nvPr/>
        </p:nvSpPr>
        <p:spPr bwMode="auto">
          <a:xfrm>
            <a:off x="4191000" y="3962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8" name="Rectangle 84"/>
          <p:cNvSpPr>
            <a:spLocks noChangeArrowheads="1"/>
          </p:cNvSpPr>
          <p:nvPr/>
        </p:nvSpPr>
        <p:spPr bwMode="auto">
          <a:xfrm>
            <a:off x="5943600" y="3962400"/>
            <a:ext cx="1981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9" name="Freeform 85"/>
          <p:cNvSpPr>
            <a:spLocks/>
          </p:cNvSpPr>
          <p:nvPr/>
        </p:nvSpPr>
        <p:spPr bwMode="auto">
          <a:xfrm>
            <a:off x="3657600" y="4495800"/>
            <a:ext cx="1143000" cy="381000"/>
          </a:xfrm>
          <a:custGeom>
            <a:avLst/>
            <a:gdLst>
              <a:gd name="T0" fmla="*/ 0 w 720"/>
              <a:gd name="T1" fmla="*/ 2147483647 h 240"/>
              <a:gd name="T2" fmla="*/ 2147483647 w 720"/>
              <a:gd name="T3" fmla="*/ 2147483647 h 240"/>
              <a:gd name="T4" fmla="*/ 2147483647 w 720"/>
              <a:gd name="T5" fmla="*/ 0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Freeform 86"/>
          <p:cNvSpPr>
            <a:spLocks/>
          </p:cNvSpPr>
          <p:nvPr/>
        </p:nvSpPr>
        <p:spPr bwMode="auto">
          <a:xfrm>
            <a:off x="4800600" y="4495800"/>
            <a:ext cx="2057400" cy="381000"/>
          </a:xfrm>
          <a:custGeom>
            <a:avLst/>
            <a:gdLst>
              <a:gd name="T0" fmla="*/ 0 w 720"/>
              <a:gd name="T1" fmla="*/ 2147483647 h 240"/>
              <a:gd name="T2" fmla="*/ 2147483647 w 720"/>
              <a:gd name="T3" fmla="*/ 2147483647 h 240"/>
              <a:gd name="T4" fmla="*/ 2147483647 w 720"/>
              <a:gd name="T5" fmla="*/ 0 h 240"/>
              <a:gd name="T6" fmla="*/ 0 60000 65536"/>
              <a:gd name="T7" fmla="*/ 0 60000 65536"/>
              <a:gd name="T8" fmla="*/ 0 60000 65536"/>
              <a:gd name="T9" fmla="*/ 0 w 720"/>
              <a:gd name="T10" fmla="*/ 0 h 240"/>
              <a:gd name="T11" fmla="*/ 720 w 72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240">
                <a:moveTo>
                  <a:pt x="0" y="240"/>
                </a:moveTo>
                <a:lnTo>
                  <a:pt x="720" y="24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Rectangle 87"/>
          <p:cNvSpPr>
            <a:spLocks noChangeArrowheads="1"/>
          </p:cNvSpPr>
          <p:nvPr/>
        </p:nvSpPr>
        <p:spPr bwMode="auto">
          <a:xfrm>
            <a:off x="685800" y="51054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CA"/>
              <a:t>DeptName is </a:t>
            </a:r>
            <a:r>
              <a:rPr lang="en-CA" i="1"/>
              <a:t>transitively dependent</a:t>
            </a:r>
            <a:r>
              <a:rPr lang="en-CA"/>
              <a:t> on EmpNum via DeptNum</a:t>
            </a:r>
          </a:p>
          <a:p>
            <a:pPr lvl="2" eaLnBrk="0" hangingPunct="0"/>
            <a:r>
              <a:rPr lang="en-CA"/>
              <a:t>EmpNum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DeptN</a:t>
            </a:r>
            <a:r>
              <a:rPr lang="en-CA"/>
              <a:t>ame</a:t>
            </a:r>
            <a:endParaRPr lang="en-US"/>
          </a:p>
        </p:txBody>
      </p:sp>
      <p:sp>
        <p:nvSpPr>
          <p:cNvPr id="12312" name="Rectangle 88"/>
          <p:cNvSpPr>
            <a:spLocks noChangeArrowheads="1"/>
          </p:cNvSpPr>
          <p:nvPr/>
        </p:nvSpPr>
        <p:spPr bwMode="auto">
          <a:xfrm>
            <a:off x="815975" y="1066800"/>
            <a:ext cx="3021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EmpNum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DeptNum</a:t>
            </a:r>
            <a:endParaRPr lang="en-US"/>
          </a:p>
        </p:txBody>
      </p:sp>
      <p:sp>
        <p:nvSpPr>
          <p:cNvPr id="12313" name="Rectangle 89"/>
          <p:cNvSpPr>
            <a:spLocks noChangeArrowheads="1"/>
          </p:cNvSpPr>
          <p:nvPr/>
        </p:nvSpPr>
        <p:spPr bwMode="auto">
          <a:xfrm>
            <a:off x="5181600" y="2438400"/>
            <a:ext cx="315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CA"/>
              <a:t>DeptNum </a:t>
            </a:r>
            <a:r>
              <a:rPr lang="en-CA" noProof="1">
                <a:sym typeface="Wingdings" pitchFamily="2" charset="2"/>
              </a:rPr>
              <a:t></a:t>
            </a:r>
            <a:r>
              <a:rPr lang="en-CA" noProof="1"/>
              <a:t> DeptN</a:t>
            </a:r>
            <a:r>
              <a:rPr lang="en-CA"/>
              <a:t>ame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b="1" smtClean="0">
                <a:solidFill>
                  <a:schemeClr val="tx2">
                    <a:satMod val="130000"/>
                  </a:schemeClr>
                </a:solidFill>
              </a:rPr>
              <a:t>Partial dependency</a:t>
            </a:r>
            <a:endParaRPr lang="en-US" b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91.2914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EB612-7ECC-4079-839F-58B437B0541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3317" name="Text Box 88"/>
          <p:cNvSpPr txBox="1">
            <a:spLocks noChangeArrowheads="1"/>
          </p:cNvSpPr>
          <p:nvPr/>
        </p:nvSpPr>
        <p:spPr bwMode="auto">
          <a:xfrm>
            <a:off x="762000" y="1155700"/>
            <a:ext cx="7543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CA"/>
              <a:t>A </a:t>
            </a:r>
            <a:r>
              <a:rPr lang="en-CA" b="1"/>
              <a:t>partial dependency</a:t>
            </a:r>
            <a:r>
              <a:rPr lang="en-CA"/>
              <a:t> exists when an attribute B is functionally dependent on an attribute A, and A is a component of a multipart candidate key.</a:t>
            </a:r>
            <a:endParaRPr lang="en-US"/>
          </a:p>
        </p:txBody>
      </p:sp>
      <p:sp>
        <p:nvSpPr>
          <p:cNvPr id="13318" name="Text Box 89"/>
          <p:cNvSpPr txBox="1">
            <a:spLocks noChangeArrowheads="1"/>
          </p:cNvSpPr>
          <p:nvPr/>
        </p:nvSpPr>
        <p:spPr bwMode="auto">
          <a:xfrm>
            <a:off x="990600" y="3429000"/>
            <a:ext cx="190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CA" u="sng"/>
              <a:t>InvNum</a:t>
            </a:r>
            <a:endParaRPr lang="en-US" u="sng"/>
          </a:p>
        </p:txBody>
      </p:sp>
      <p:sp>
        <p:nvSpPr>
          <p:cNvPr id="13319" name="Text Box 90"/>
          <p:cNvSpPr txBox="1">
            <a:spLocks noChangeArrowheads="1"/>
          </p:cNvSpPr>
          <p:nvPr/>
        </p:nvSpPr>
        <p:spPr bwMode="auto">
          <a:xfrm>
            <a:off x="2895600" y="3429000"/>
            <a:ext cx="1676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CA" u="sng"/>
              <a:t>LineNum</a:t>
            </a:r>
            <a:endParaRPr lang="en-US" u="sng"/>
          </a:p>
        </p:txBody>
      </p:sp>
      <p:sp>
        <p:nvSpPr>
          <p:cNvPr id="13320" name="Text Box 91"/>
          <p:cNvSpPr txBox="1">
            <a:spLocks noChangeArrowheads="1"/>
          </p:cNvSpPr>
          <p:nvPr/>
        </p:nvSpPr>
        <p:spPr bwMode="auto">
          <a:xfrm>
            <a:off x="4572000" y="34290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CA"/>
              <a:t>Qty</a:t>
            </a:r>
            <a:endParaRPr lang="en-US"/>
          </a:p>
        </p:txBody>
      </p:sp>
      <p:sp>
        <p:nvSpPr>
          <p:cNvPr id="13321" name="Text Box 92"/>
          <p:cNvSpPr txBox="1">
            <a:spLocks noChangeArrowheads="1"/>
          </p:cNvSpPr>
          <p:nvPr/>
        </p:nvSpPr>
        <p:spPr bwMode="auto">
          <a:xfrm>
            <a:off x="5562600" y="3429000"/>
            <a:ext cx="1676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CA"/>
              <a:t>InvDate</a:t>
            </a:r>
            <a:endParaRPr lang="en-US"/>
          </a:p>
        </p:txBody>
      </p:sp>
      <p:sp>
        <p:nvSpPr>
          <p:cNvPr id="13322" name="Freeform 94"/>
          <p:cNvSpPr>
            <a:spLocks/>
          </p:cNvSpPr>
          <p:nvPr/>
        </p:nvSpPr>
        <p:spPr bwMode="auto">
          <a:xfrm>
            <a:off x="3581400" y="3886200"/>
            <a:ext cx="1676400" cy="533400"/>
          </a:xfrm>
          <a:custGeom>
            <a:avLst/>
            <a:gdLst>
              <a:gd name="T0" fmla="*/ 0 w 1056"/>
              <a:gd name="T1" fmla="*/ 0 h 336"/>
              <a:gd name="T2" fmla="*/ 0 w 1056"/>
              <a:gd name="T3" fmla="*/ 2147483647 h 336"/>
              <a:gd name="T4" fmla="*/ 2147483647 w 1056"/>
              <a:gd name="T5" fmla="*/ 2147483647 h 336"/>
              <a:gd name="T6" fmla="*/ 2147483647 w 1056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36"/>
              <a:gd name="T14" fmla="*/ 1056 w 105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36">
                <a:moveTo>
                  <a:pt x="0" y="0"/>
                </a:moveTo>
                <a:lnTo>
                  <a:pt x="0" y="336"/>
                </a:lnTo>
                <a:lnTo>
                  <a:pt x="1056" y="336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Freeform 95"/>
          <p:cNvSpPr>
            <a:spLocks/>
          </p:cNvSpPr>
          <p:nvPr/>
        </p:nvSpPr>
        <p:spPr bwMode="auto">
          <a:xfrm>
            <a:off x="1905000" y="3886200"/>
            <a:ext cx="4495800" cy="533400"/>
          </a:xfrm>
          <a:custGeom>
            <a:avLst/>
            <a:gdLst>
              <a:gd name="T0" fmla="*/ 0 w 1056"/>
              <a:gd name="T1" fmla="*/ 0 h 336"/>
              <a:gd name="T2" fmla="*/ 0 w 1056"/>
              <a:gd name="T3" fmla="*/ 2147483647 h 336"/>
              <a:gd name="T4" fmla="*/ 2147483647 w 1056"/>
              <a:gd name="T5" fmla="*/ 2147483647 h 336"/>
              <a:gd name="T6" fmla="*/ 2147483647 w 1056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36"/>
              <a:gd name="T14" fmla="*/ 1056 w 105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36">
                <a:moveTo>
                  <a:pt x="0" y="0"/>
                </a:moveTo>
                <a:lnTo>
                  <a:pt x="0" y="336"/>
                </a:lnTo>
                <a:lnTo>
                  <a:pt x="1056" y="336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Freeform 96"/>
          <p:cNvSpPr>
            <a:spLocks/>
          </p:cNvSpPr>
          <p:nvPr/>
        </p:nvSpPr>
        <p:spPr bwMode="auto">
          <a:xfrm flipV="1">
            <a:off x="2057400" y="2895600"/>
            <a:ext cx="4495800" cy="533400"/>
          </a:xfrm>
          <a:custGeom>
            <a:avLst/>
            <a:gdLst>
              <a:gd name="T0" fmla="*/ 0 w 1056"/>
              <a:gd name="T1" fmla="*/ 0 h 336"/>
              <a:gd name="T2" fmla="*/ 0 w 1056"/>
              <a:gd name="T3" fmla="*/ 2147483647 h 336"/>
              <a:gd name="T4" fmla="*/ 2147483647 w 1056"/>
              <a:gd name="T5" fmla="*/ 2147483647 h 336"/>
              <a:gd name="T6" fmla="*/ 2147483647 w 1056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36"/>
              <a:gd name="T14" fmla="*/ 1056 w 1056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36">
                <a:moveTo>
                  <a:pt x="0" y="0"/>
                </a:moveTo>
                <a:lnTo>
                  <a:pt x="0" y="336"/>
                </a:lnTo>
                <a:lnTo>
                  <a:pt x="1056" y="336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Text Box 97"/>
          <p:cNvSpPr txBox="1">
            <a:spLocks noChangeArrowheads="1"/>
          </p:cNvSpPr>
          <p:nvPr/>
        </p:nvSpPr>
        <p:spPr bwMode="auto">
          <a:xfrm>
            <a:off x="990600" y="4648200"/>
            <a:ext cx="6934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CA"/>
              <a:t>Candidate keys: {InvNum, LineNum} InvDate is </a:t>
            </a:r>
            <a:r>
              <a:rPr lang="en-CA" i="1"/>
              <a:t>partially dependent</a:t>
            </a:r>
            <a:r>
              <a:rPr lang="en-CA"/>
              <a:t> on {InvNum, LineNum} as </a:t>
            </a:r>
            <a:r>
              <a:rPr lang="en-CA">
                <a:solidFill>
                  <a:srgbClr val="FF0000"/>
                </a:solidFill>
              </a:rPr>
              <a:t>InvNum is a determinant of InvDate and InvNum is part of a candidate key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7391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Non-trivial functional dependency</a:t>
            </a:r>
          </a:p>
          <a:p>
            <a:r>
              <a:rPr lang="en-US" dirty="0"/>
              <a:t>A → B has a non-trivial functional dependency if B is not a subset of A.</a:t>
            </a:r>
          </a:p>
          <a:p>
            <a:r>
              <a:rPr lang="en-US" dirty="0"/>
              <a:t>When A intersection B is NULL, then A → B is called as complete non-trivial.</a:t>
            </a:r>
          </a:p>
          <a:p>
            <a:r>
              <a:rPr lang="en-US" b="1" dirty="0"/>
              <a:t>Example:</a:t>
            </a:r>
            <a:endParaRPr lang="en-US" dirty="0"/>
          </a:p>
          <a:p>
            <a:r>
              <a:rPr lang="en-US" dirty="0"/>
              <a:t>ID   →    Name,  </a:t>
            </a:r>
          </a:p>
          <a:p>
            <a:r>
              <a:rPr lang="en-US" dirty="0"/>
              <a:t>Name   →    DOB  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22860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Inference Rule (IR):</a:t>
            </a:r>
          </a:p>
          <a:p>
            <a:r>
              <a:rPr lang="en-US" dirty="0"/>
              <a:t>The Armstrong's axioms are the basic inference rule.</a:t>
            </a:r>
          </a:p>
          <a:p>
            <a:r>
              <a:rPr lang="en-US" dirty="0"/>
              <a:t>Armstrong's axioms are used to conclude functional dependencies on a relational database.</a:t>
            </a:r>
          </a:p>
          <a:p>
            <a:r>
              <a:rPr lang="en-US" dirty="0"/>
              <a:t>The inference rule is a type of assertion. It can apply to a set of FD(functional dependency) to derive other FD.</a:t>
            </a:r>
          </a:p>
          <a:p>
            <a:r>
              <a:rPr lang="en-US" dirty="0"/>
              <a:t>Using the inference rule, we can derive additional functional dependency from the initial set.</a:t>
            </a:r>
          </a:p>
          <a:p>
            <a:r>
              <a:rPr lang="en-US" dirty="0"/>
              <a:t>The Functional dependency has 6 types of inference rule: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4572000"/>
            <a:ext cx="7086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Reflexive Rule (IR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r>
              <a:rPr lang="en-US" dirty="0"/>
              <a:t>In the reflexive rule, if Y is a subset of X, then X determines Y.</a:t>
            </a:r>
          </a:p>
          <a:p>
            <a:r>
              <a:rPr lang="en-US" dirty="0"/>
              <a:t>If X ⊇ Y then X  →    Y  </a:t>
            </a:r>
          </a:p>
          <a:p>
            <a:r>
              <a:rPr lang="en-US" b="1" dirty="0"/>
              <a:t>Example:</a:t>
            </a:r>
            <a:endParaRPr lang="en-US" dirty="0"/>
          </a:p>
          <a:p>
            <a:r>
              <a:rPr lang="en-US" dirty="0"/>
              <a:t>X = {a, b, c, d, e}  </a:t>
            </a:r>
          </a:p>
          <a:p>
            <a:r>
              <a:rPr lang="en-US" dirty="0"/>
              <a:t>Y = {a, b, c} 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1710</Words>
  <Application>Microsoft Office PowerPoint</Application>
  <PresentationFormat>On-screen Show (4:3)</PresentationFormat>
  <Paragraphs>483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UNIT-3</vt:lpstr>
      <vt:lpstr>Functional Dependency </vt:lpstr>
      <vt:lpstr>Slide 3</vt:lpstr>
      <vt:lpstr>Functional Dependencies</vt:lpstr>
      <vt:lpstr>Determinant</vt:lpstr>
      <vt:lpstr>Transitive dependency</vt:lpstr>
      <vt:lpstr>Transitive dependency</vt:lpstr>
      <vt:lpstr>Partial dependency</vt:lpstr>
      <vt:lpstr>Slide 9</vt:lpstr>
      <vt:lpstr>Slide 10</vt:lpstr>
      <vt:lpstr>Slide 11</vt:lpstr>
      <vt:lpstr>Slide 12</vt:lpstr>
      <vt:lpstr>Slide 13</vt:lpstr>
      <vt:lpstr>First Normal Form</vt:lpstr>
      <vt:lpstr>First Normal Form</vt:lpstr>
      <vt:lpstr>First Normal Form</vt:lpstr>
      <vt:lpstr>First Normal Form</vt:lpstr>
      <vt:lpstr>Second Normal Form</vt:lpstr>
      <vt:lpstr>Second Normal Form</vt:lpstr>
      <vt:lpstr>Second Normal Form</vt:lpstr>
      <vt:lpstr>Slide 21</vt:lpstr>
      <vt:lpstr>Slide 22</vt:lpstr>
      <vt:lpstr>Third Normal Form</vt:lpstr>
      <vt:lpstr>Third Normal Form</vt:lpstr>
      <vt:lpstr>Third Normal Form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UNIT-3</dc:title>
  <dc:creator>vedant</dc:creator>
  <cp:lastModifiedBy>vedant</cp:lastModifiedBy>
  <cp:revision>8</cp:revision>
  <dcterms:created xsi:type="dcterms:W3CDTF">2021-11-24T04:23:28Z</dcterms:created>
  <dcterms:modified xsi:type="dcterms:W3CDTF">2021-11-24T05:17:06Z</dcterms:modified>
</cp:coreProperties>
</file>